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70" r:id="rId3"/>
    <p:sldId id="668" r:id="rId4"/>
    <p:sldId id="658" r:id="rId5"/>
    <p:sldId id="659" r:id="rId6"/>
    <p:sldId id="614" r:id="rId7"/>
    <p:sldId id="569" r:id="rId8"/>
    <p:sldId id="630" r:id="rId9"/>
    <p:sldId id="615" r:id="rId10"/>
    <p:sldId id="669" r:id="rId11"/>
    <p:sldId id="670" r:id="rId12"/>
    <p:sldId id="671" r:id="rId13"/>
    <p:sldId id="672" r:id="rId14"/>
    <p:sldId id="673" r:id="rId15"/>
    <p:sldId id="674" r:id="rId16"/>
    <p:sldId id="675" r:id="rId17"/>
    <p:sldId id="676" r:id="rId18"/>
    <p:sldId id="677" r:id="rId19"/>
    <p:sldId id="681" r:id="rId20"/>
    <p:sldId id="678" r:id="rId21"/>
    <p:sldId id="679" r:id="rId22"/>
    <p:sldId id="680" r:id="rId23"/>
    <p:sldId id="703" r:id="rId24"/>
    <p:sldId id="684" r:id="rId25"/>
    <p:sldId id="682" r:id="rId26"/>
    <p:sldId id="683" r:id="rId27"/>
    <p:sldId id="685" r:id="rId28"/>
    <p:sldId id="686" r:id="rId29"/>
    <p:sldId id="687" r:id="rId30"/>
    <p:sldId id="688" r:id="rId31"/>
    <p:sldId id="689" r:id="rId32"/>
    <p:sldId id="690" r:id="rId33"/>
    <p:sldId id="691" r:id="rId34"/>
    <p:sldId id="692" r:id="rId35"/>
    <p:sldId id="693" r:id="rId36"/>
    <p:sldId id="694" r:id="rId37"/>
    <p:sldId id="695" r:id="rId38"/>
    <p:sldId id="696" r:id="rId39"/>
    <p:sldId id="697" r:id="rId40"/>
    <p:sldId id="698" r:id="rId41"/>
    <p:sldId id="699" r:id="rId42"/>
    <p:sldId id="700" r:id="rId43"/>
    <p:sldId id="701" r:id="rId44"/>
    <p:sldId id="70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/>
    <p:restoredTop sz="87620"/>
  </p:normalViewPr>
  <p:slideViewPr>
    <p:cSldViewPr snapToGrid="0" snapToObjects="1">
      <p:cViewPr varScale="1">
        <p:scale>
          <a:sx n="140" d="100"/>
          <a:sy n="140" d="100"/>
        </p:scale>
        <p:origin x="9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08560-D411-F740-AE1F-60A2E9ED51B2}" type="datetimeFigureOut">
              <a:rPr lang="en-US" smtClean="0"/>
              <a:t>2/18/21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72E8C-6A6C-B94C-9423-6841DE920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2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73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68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199-831D-3D49-B8F6-D8C1EC924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6F153-4F38-9048-8C81-3F04838A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C31C2-1DB6-E346-9619-891CC83D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CD05-7A0B-8A48-86C5-8AA2D321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85131-8546-5748-B5B3-C1F7EAA98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82C2-E18C-514E-86C3-261CFBD1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9FC63-74B2-5F4D-A146-B1ABDDC52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AA595-7E34-BD4B-B4F2-466C45CC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C65BE-7BB6-9C47-934D-843C1E48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FECF-BBEC-0F49-936B-E6569357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2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6913-43DA-D74E-839F-4AFF7FD32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4CA5-EC5E-C043-AB42-4391E22F8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8A826-C806-B04F-A7BA-7F5D30AD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C59F-1D00-5A4A-8B93-60214B98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98FA-A542-C545-B085-795ECD1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8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59BC-8B79-554B-A086-AF561B54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467B-D11E-4E4D-B94C-E23F6AC3D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D76-A4A8-D94F-A421-92499B61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EA21-96BB-8047-B66D-AF08A7AC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B9B81-DCEE-5043-A152-67414DBF0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1E66-5440-A84B-AF4E-3E58A430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414DB-D92B-9840-A4D7-B474FD7FA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CD5C-BBA1-6443-A582-EAC3E07E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22053-D721-B44D-9FAF-12CD486F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ACD55-B47B-8543-968C-57C9AC42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7078-6153-404A-ADCE-5223503D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2580-7BE5-B34F-8B12-F48FC1C36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F12C-FA93-E84F-B487-32A9BB02A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D947-60D8-2447-A843-BCE6E079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57041-FF86-2F44-ACB1-6295A2E5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F616A-2007-FD43-9042-99B222AD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D63B-9ED2-9A49-87CC-99B2344E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DAF6-BF09-5145-A08B-C82C4B98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6789E-A5B9-CD40-BD86-19C7A7B9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84A36-E126-9543-A28B-6A0890652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2F21F-D3F3-D546-A0BC-D61CDBB8F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0C6C82-1813-5D4C-B602-A27D6800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E4171-468C-1F45-ABCC-5604503C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6F036-6598-CA4A-995C-970BE997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2D19-BEAA-6545-9D84-AE244992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39399-390D-F04B-9DE5-525569EE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E20C0-3A07-3040-9843-30DE883C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EFC3B-6C47-F74D-9D39-B7A919D5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2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AE581-8D96-6741-BD5F-25300590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BBAB6-6200-4F41-97EA-103E55C9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1D92C-75B3-E541-B0E0-DC54E0B9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8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6132-5C6C-2049-AEE4-D5A195C3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4278-7BDB-7840-8215-6E8CEB0C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88B1E-4F8C-8347-A672-834A37082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B6DFA-36C8-CF45-818B-61E37590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BE88D-2B76-9443-9E72-9D4D99C0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40066-36EE-8D40-BD91-7421E1A4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13D9-7D2A-5142-8E59-899CB93E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D066D-9835-3E4C-8C70-AF205FA4D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A47F2-4FF5-7644-8624-7CD427E86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B5DEE-8710-1B43-836A-3C880237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F8D74-BD04-124F-94D4-8A55A8E5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62E51-737B-3943-BDD7-F5E07EDC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6D9CE-D1A9-0347-85B7-5018CFF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41459-7B43-B848-A136-3ADDA0D1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1887A-4D59-3341-95C3-CD02A174E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851A9-3C6A-0F48-B8DC-4A34E0570A7E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E6E18-2BA3-8A42-AE00-7337CE370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AA5D-375C-2546-AB92-496E11C68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3.xml"/><Relationship Id="rId7" Type="http://schemas.openxmlformats.org/officeDocument/2006/relationships/image" Target="../media/image4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28C4-E25A-B445-8EFF-7458B8A1B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72"/>
            <a:ext cx="12192000" cy="1655763"/>
          </a:xfrm>
        </p:spPr>
        <p:txBody>
          <a:bodyPr>
            <a:normAutofit/>
          </a:bodyPr>
          <a:lstStyle/>
          <a:p>
            <a:r>
              <a:rPr lang="en-US" sz="4800" dirty="0"/>
              <a:t>Artificial </a:t>
            </a:r>
            <a:br>
              <a:rPr lang="en-US" sz="4800" dirty="0"/>
            </a:br>
            <a:r>
              <a:rPr lang="en-US" sz="4800" dirty="0"/>
              <a:t>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91C0F-1516-D942-B08D-B0EEED0ED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2803" y="5176799"/>
            <a:ext cx="4521200" cy="1655762"/>
          </a:xfrm>
        </p:spPr>
        <p:txBody>
          <a:bodyPr>
            <a:noAutofit/>
          </a:bodyPr>
          <a:lstStyle/>
          <a:p>
            <a:r>
              <a:rPr lang="en-US" sz="2200" dirty="0"/>
              <a:t>CS 444 – Spring 2021</a:t>
            </a:r>
          </a:p>
          <a:p>
            <a:r>
              <a:rPr lang="en-US" sz="2200" dirty="0"/>
              <a:t>Dr. Kevin Molloy</a:t>
            </a:r>
          </a:p>
          <a:p>
            <a:r>
              <a:rPr lang="en-US" sz="2200" dirty="0"/>
              <a:t>Department of Computer Science</a:t>
            </a:r>
          </a:p>
          <a:p>
            <a:r>
              <a:rPr lang="en-US" sz="2200" dirty="0"/>
              <a:t>James Madison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B060D-421A-4941-A1CD-F9539C03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05" y="300277"/>
            <a:ext cx="1554768" cy="155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82D3F-E77A-1448-B9F0-1803FE5D7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" y="150089"/>
            <a:ext cx="1841674" cy="2821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356A4-8E34-A645-AA41-C3E432B55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375" y="2652352"/>
            <a:ext cx="2065722" cy="155329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CEDD45D-A7F7-014E-9967-E6D61F10F737}"/>
              </a:ext>
            </a:extLst>
          </p:cNvPr>
          <p:cNvSpPr txBox="1">
            <a:spLocks/>
          </p:cNvSpPr>
          <p:nvPr/>
        </p:nvSpPr>
        <p:spPr>
          <a:xfrm>
            <a:off x="9269259" y="6200384"/>
            <a:ext cx="3067789" cy="65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D1F2F-54E2-A049-9F4B-4FBA8D52FDE1}"/>
              </a:ext>
            </a:extLst>
          </p:cNvPr>
          <p:cNvSpPr txBox="1"/>
          <p:nvPr/>
        </p:nvSpPr>
        <p:spPr>
          <a:xfrm>
            <a:off x="8392438" y="6374494"/>
            <a:ext cx="3614368" cy="4883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/>
              <a:t>Much of this lecture is taken from </a:t>
            </a:r>
          </a:p>
          <a:p>
            <a:r>
              <a:rPr lang="en-US" sz="1200" dirty="0"/>
              <a:t>Dan Klein and Pieter </a:t>
            </a:r>
            <a:r>
              <a:rPr lang="en-US" sz="1200" dirty="0" err="1"/>
              <a:t>Abbeel</a:t>
            </a:r>
            <a:r>
              <a:rPr lang="en-US" sz="1200" dirty="0"/>
              <a:t> AI class at UC Berkeley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A9A0E1-7083-2D41-BEC7-6F1703AA283A}"/>
              </a:ext>
            </a:extLst>
          </p:cNvPr>
          <p:cNvSpPr txBox="1">
            <a:spLocks/>
          </p:cNvSpPr>
          <p:nvPr/>
        </p:nvSpPr>
        <p:spPr>
          <a:xfrm>
            <a:off x="-185194" y="4205646"/>
            <a:ext cx="12192000" cy="9535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Adversarial Search with Uncertainty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FC457137-E3C8-8741-8184-9799D1B0C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24983" y="1496959"/>
            <a:ext cx="4688841" cy="29866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63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Expectimax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Pruning?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50" name="Picture 3">
            <a:extLst>
              <a:ext uri="{FF2B5EF4-FFF2-40B4-BE49-F238E27FC236}">
                <a16:creationId xmlns:a16="http://schemas.microsoft.com/office/drawing/2014/main" id="{5A3FF042-5DC5-C04C-850F-0641351FE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6802" y="2018618"/>
            <a:ext cx="4275137" cy="2768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AutoShape 4">
            <a:extLst>
              <a:ext uri="{FF2B5EF4-FFF2-40B4-BE49-F238E27FC236}">
                <a16:creationId xmlns:a16="http://schemas.microsoft.com/office/drawing/2014/main" id="{344F22EA-FB89-BC49-AB7E-C70D2CA7D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1539240"/>
            <a:ext cx="869951" cy="69596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2" name="Group 60">
            <a:extLst>
              <a:ext uri="{FF2B5EF4-FFF2-40B4-BE49-F238E27FC236}">
                <a16:creationId xmlns:a16="http://schemas.microsoft.com/office/drawing/2014/main" id="{CE4467FC-5098-4940-A785-60347E7879EA}"/>
              </a:ext>
            </a:extLst>
          </p:cNvPr>
          <p:cNvGrpSpPr>
            <a:grpSpLocks/>
          </p:cNvGrpSpPr>
          <p:nvPr/>
        </p:nvGrpSpPr>
        <p:grpSpPr bwMode="auto">
          <a:xfrm>
            <a:off x="2768600" y="3903133"/>
            <a:ext cx="508000" cy="1583267"/>
            <a:chOff x="1981200" y="3765550"/>
            <a:chExt cx="381000" cy="1187450"/>
          </a:xfrm>
        </p:grpSpPr>
        <p:cxnSp>
          <p:nvCxnSpPr>
            <p:cNvPr id="53" name="AutoShape 13">
              <a:extLst>
                <a:ext uri="{FF2B5EF4-FFF2-40B4-BE49-F238E27FC236}">
                  <a16:creationId xmlns:a16="http://schemas.microsoft.com/office/drawing/2014/main" id="{ACA769AE-6EED-684D-B51A-94561D64DE82}"/>
                </a:ext>
              </a:extLst>
            </p:cNvPr>
            <p:cNvCxnSpPr>
              <a:cxnSpLocks noChangeShapeType="1"/>
              <a:stCxn id="59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54" name="Rectangle 7">
              <a:extLst>
                <a:ext uri="{FF2B5EF4-FFF2-40B4-BE49-F238E27FC236}">
                  <a16:creationId xmlns:a16="http://schemas.microsoft.com/office/drawing/2014/main" id="{DCD9C686-31CA-894D-9788-540864DAF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12</a:t>
              </a:r>
            </a:p>
          </p:txBody>
        </p:sp>
      </p:grpSp>
      <p:grpSp>
        <p:nvGrpSpPr>
          <p:cNvPr id="55" name="Group 61">
            <a:extLst>
              <a:ext uri="{FF2B5EF4-FFF2-40B4-BE49-F238E27FC236}">
                <a16:creationId xmlns:a16="http://schemas.microsoft.com/office/drawing/2014/main" id="{7849C215-CEC0-1541-A889-F738C9F63E9C}"/>
              </a:ext>
            </a:extLst>
          </p:cNvPr>
          <p:cNvGrpSpPr>
            <a:grpSpLocks/>
          </p:cNvGrpSpPr>
          <p:nvPr/>
        </p:nvGrpSpPr>
        <p:grpSpPr bwMode="auto">
          <a:xfrm>
            <a:off x="3024717" y="3903133"/>
            <a:ext cx="1267883" cy="1583267"/>
            <a:chOff x="2173288" y="3765550"/>
            <a:chExt cx="950912" cy="1187450"/>
          </a:xfrm>
        </p:grpSpPr>
        <p:cxnSp>
          <p:nvCxnSpPr>
            <p:cNvPr id="56" name="AutoShape 17">
              <a:extLst>
                <a:ext uri="{FF2B5EF4-FFF2-40B4-BE49-F238E27FC236}">
                  <a16:creationId xmlns:a16="http://schemas.microsoft.com/office/drawing/2014/main" id="{9F9F606F-1B99-024F-8541-C9FD156F76CF}"/>
                </a:ext>
              </a:extLst>
            </p:cNvPr>
            <p:cNvCxnSpPr>
              <a:cxnSpLocks noChangeShapeType="1"/>
              <a:stCxn id="59" idx="0"/>
            </p:cNvCxnSpPr>
            <p:nvPr/>
          </p:nvCxnSpPr>
          <p:spPr bwMode="auto">
            <a:xfrm>
              <a:off x="2173288" y="3765550"/>
              <a:ext cx="763587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57" name="Rectangle 7">
              <a:extLst>
                <a:ext uri="{FF2B5EF4-FFF2-40B4-BE49-F238E27FC236}">
                  <a16:creationId xmlns:a16="http://schemas.microsoft.com/office/drawing/2014/main" id="{E1B89CA4-312F-B941-9C55-1E37FECFC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9</a:t>
              </a:r>
            </a:p>
          </p:txBody>
        </p:sp>
      </p:grpSp>
      <p:grpSp>
        <p:nvGrpSpPr>
          <p:cNvPr id="58" name="Group 51">
            <a:extLst>
              <a:ext uri="{FF2B5EF4-FFF2-40B4-BE49-F238E27FC236}">
                <a16:creationId xmlns:a16="http://schemas.microsoft.com/office/drawing/2014/main" id="{19F7A91A-DE00-814D-8678-D0C5A962F49A}"/>
              </a:ext>
            </a:extLst>
          </p:cNvPr>
          <p:cNvGrpSpPr>
            <a:grpSpLocks/>
          </p:cNvGrpSpPr>
          <p:nvPr/>
        </p:nvGrpSpPr>
        <p:grpSpPr bwMode="auto">
          <a:xfrm>
            <a:off x="2772833" y="2235200"/>
            <a:ext cx="3300942" cy="1667933"/>
            <a:chOff x="1984375" y="2514601"/>
            <a:chExt cx="2475709" cy="1250949"/>
          </a:xfrm>
        </p:grpSpPr>
        <p:sp>
          <p:nvSpPr>
            <p:cNvPr id="59" name="AutoShape 6">
              <a:extLst>
                <a:ext uri="{FF2B5EF4-FFF2-40B4-BE49-F238E27FC236}">
                  <a16:creationId xmlns:a16="http://schemas.microsoft.com/office/drawing/2014/main" id="{70C82F4B-CA5A-F74A-BCCD-D248A4BBD06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984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60" name="AutoShape 7">
              <a:extLst>
                <a:ext uri="{FF2B5EF4-FFF2-40B4-BE49-F238E27FC236}">
                  <a16:creationId xmlns:a16="http://schemas.microsoft.com/office/drawing/2014/main" id="{BDE39F52-4715-BD4C-9F87-919DC52EE3E6}"/>
                </a:ext>
              </a:extLst>
            </p:cNvPr>
            <p:cNvCxnSpPr>
              <a:cxnSpLocks noChangeShapeType="1"/>
              <a:stCxn id="51" idx="3"/>
              <a:endCxn id="118" idx="0"/>
            </p:cNvCxnSpPr>
            <p:nvPr/>
          </p:nvCxnSpPr>
          <p:spPr bwMode="auto">
            <a:xfrm flipH="1">
              <a:off x="2171700" y="2514601"/>
              <a:ext cx="2288384" cy="8381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cxnSp>
        <p:nvCxnSpPr>
          <p:cNvPr id="105" name="AutoShape 9">
            <a:extLst>
              <a:ext uri="{FF2B5EF4-FFF2-40B4-BE49-F238E27FC236}">
                <a16:creationId xmlns:a16="http://schemas.microsoft.com/office/drawing/2014/main" id="{43A74F7A-7E7C-A94D-BF1F-8F693BF0655C}"/>
              </a:ext>
            </a:extLst>
          </p:cNvPr>
          <p:cNvCxnSpPr>
            <a:cxnSpLocks noChangeShapeType="1"/>
            <a:stCxn id="59" idx="0"/>
          </p:cNvCxnSpPr>
          <p:nvPr/>
        </p:nvCxnSpPr>
        <p:spPr bwMode="auto">
          <a:xfrm flipH="1">
            <a:off x="2010833" y="3903133"/>
            <a:ext cx="1013884" cy="109643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06" name="Rectangle 7">
            <a:extLst>
              <a:ext uri="{FF2B5EF4-FFF2-40B4-BE49-F238E27FC236}">
                <a16:creationId xmlns:a16="http://schemas.microsoft.com/office/drawing/2014/main" id="{20B745D9-6736-CF47-9ABA-37D3D0D97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080000"/>
            <a:ext cx="508000" cy="406400"/>
          </a:xfrm>
          <a:prstGeom prst="rect">
            <a:avLst/>
          </a:prstGeom>
          <a:solidFill>
            <a:srgbClr val="E8D1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07" name="AutoShape 21">
            <a:extLst>
              <a:ext uri="{FF2B5EF4-FFF2-40B4-BE49-F238E27FC236}">
                <a16:creationId xmlns:a16="http://schemas.microsoft.com/office/drawing/2014/main" id="{36C08030-568B-B246-B0EF-9EA000FC27BD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866342" y="2437341"/>
            <a:ext cx="406400" cy="2116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8" name="AutoShape 21">
            <a:extLst>
              <a:ext uri="{FF2B5EF4-FFF2-40B4-BE49-F238E27FC236}">
                <a16:creationId xmlns:a16="http://schemas.microsoft.com/office/drawing/2014/main" id="{D0B0A1FC-8EC4-4046-984C-B7F19307BBC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820459" y="4101041"/>
            <a:ext cx="406400" cy="211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</p:cxnSp>
      <p:grpSp>
        <p:nvGrpSpPr>
          <p:cNvPr id="109" name="Group 59">
            <a:extLst>
              <a:ext uri="{FF2B5EF4-FFF2-40B4-BE49-F238E27FC236}">
                <a16:creationId xmlns:a16="http://schemas.microsoft.com/office/drawing/2014/main" id="{9B71BC1D-2CEC-C642-A397-DF2CB9B71FB5}"/>
              </a:ext>
            </a:extLst>
          </p:cNvPr>
          <p:cNvGrpSpPr>
            <a:grpSpLocks/>
          </p:cNvGrpSpPr>
          <p:nvPr/>
        </p:nvGrpSpPr>
        <p:grpSpPr bwMode="auto">
          <a:xfrm>
            <a:off x="5820833" y="2235200"/>
            <a:ext cx="508000" cy="1646767"/>
            <a:chOff x="4270375" y="2514601"/>
            <a:chExt cx="381000" cy="1235074"/>
          </a:xfrm>
        </p:grpSpPr>
        <p:sp>
          <p:nvSpPr>
            <p:cNvPr id="110" name="AutoShape 20">
              <a:extLst>
                <a:ext uri="{FF2B5EF4-FFF2-40B4-BE49-F238E27FC236}">
                  <a16:creationId xmlns:a16="http://schemas.microsoft.com/office/drawing/2014/main" id="{A6DCB471-D921-7848-BE1B-1F2A8ADCD5F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4270375" y="3444875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CCCC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11" name="AutoShape 21">
              <a:extLst>
                <a:ext uri="{FF2B5EF4-FFF2-40B4-BE49-F238E27FC236}">
                  <a16:creationId xmlns:a16="http://schemas.microsoft.com/office/drawing/2014/main" id="{519C97A0-8889-C045-B244-19CE942CF60F}"/>
                </a:ext>
              </a:extLst>
            </p:cNvPr>
            <p:cNvCxnSpPr>
              <a:cxnSpLocks noChangeShapeType="1"/>
              <a:stCxn id="51" idx="3"/>
              <a:endCxn id="120" idx="0"/>
            </p:cNvCxnSpPr>
            <p:nvPr/>
          </p:nvCxnSpPr>
          <p:spPr bwMode="auto">
            <a:xfrm flipH="1">
              <a:off x="4457700" y="2514601"/>
              <a:ext cx="2382" cy="7619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  <p:grpSp>
        <p:nvGrpSpPr>
          <p:cNvPr id="112" name="Group 58">
            <a:extLst>
              <a:ext uri="{FF2B5EF4-FFF2-40B4-BE49-F238E27FC236}">
                <a16:creationId xmlns:a16="http://schemas.microsoft.com/office/drawing/2014/main" id="{7A67A885-D4C7-7542-B6E6-F6383BE206C4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3898900"/>
            <a:ext cx="1272117" cy="1587500"/>
            <a:chOff x="3505200" y="3762375"/>
            <a:chExt cx="954088" cy="1190625"/>
          </a:xfrm>
        </p:grpSpPr>
        <p:cxnSp>
          <p:nvCxnSpPr>
            <p:cNvPr id="113" name="AutoShape 23">
              <a:extLst>
                <a:ext uri="{FF2B5EF4-FFF2-40B4-BE49-F238E27FC236}">
                  <a16:creationId xmlns:a16="http://schemas.microsoft.com/office/drawing/2014/main" id="{065932F9-09B1-4F48-84D3-F48B2324CE0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14" name="Rectangle 7">
              <a:extLst>
                <a:ext uri="{FF2B5EF4-FFF2-40B4-BE49-F238E27FC236}">
                  <a16:creationId xmlns:a16="http://schemas.microsoft.com/office/drawing/2014/main" id="{D1BF0AC0-9579-A942-BB39-B642882905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</a:p>
          </p:txBody>
        </p:sp>
        <p:cxnSp>
          <p:nvCxnSpPr>
            <p:cNvPr id="115" name="AutoShape 21">
              <a:extLst>
                <a:ext uri="{FF2B5EF4-FFF2-40B4-BE49-F238E27FC236}">
                  <a16:creationId xmlns:a16="http://schemas.microsoft.com/office/drawing/2014/main" id="{49A4785D-F619-E548-9515-13D1905529D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0709AB3-A5C1-E344-ACF1-CCA23AB26C00}"/>
              </a:ext>
            </a:extLst>
          </p:cNvPr>
          <p:cNvSpPr/>
          <p:nvPr/>
        </p:nvSpPr>
        <p:spPr>
          <a:xfrm>
            <a:off x="6019800" y="4038600"/>
            <a:ext cx="2057400" cy="1143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AutoShape 33">
            <a:extLst>
              <a:ext uri="{FF2B5EF4-FFF2-40B4-BE49-F238E27FC236}">
                <a16:creationId xmlns:a16="http://schemas.microsoft.com/office/drawing/2014/main" id="{6BA779F1-D004-FE4C-B086-BCC7979A633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057298" y="3903133"/>
            <a:ext cx="15423" cy="1126067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118" name="Oval 11">
            <a:extLst>
              <a:ext uri="{FF2B5EF4-FFF2-40B4-BE49-F238E27FC236}">
                <a16:creationId xmlns:a16="http://schemas.microsoft.com/office/drawing/2014/main" id="{DB0929BB-0DA9-1C4A-87AD-274F8CC58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3528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19" name="AutoShape 37">
            <a:extLst>
              <a:ext uri="{FF2B5EF4-FFF2-40B4-BE49-F238E27FC236}">
                <a16:creationId xmlns:a16="http://schemas.microsoft.com/office/drawing/2014/main" id="{D2F0D2B6-BB52-B644-81D1-E0C0F1E335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072717" y="3903133"/>
            <a:ext cx="1018116" cy="1096435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lg" len="lg"/>
          </a:ln>
        </p:spPr>
      </p:cxnSp>
      <p:sp>
        <p:nvSpPr>
          <p:cNvPr id="120" name="Oval 11">
            <a:extLst>
              <a:ext uri="{FF2B5EF4-FFF2-40B4-BE49-F238E27FC236}">
                <a16:creationId xmlns:a16="http://schemas.microsoft.com/office/drawing/2014/main" id="{46ED4791-CC63-884F-ADA2-5DE4C373C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3251200"/>
            <a:ext cx="711200" cy="711200"/>
          </a:xfrm>
          <a:prstGeom prst="ellipse">
            <a:avLst/>
          </a:prstGeom>
          <a:solidFill>
            <a:srgbClr val="B5EDC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6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Depth-Limited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Expectimax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0" name="AutoShape 27">
            <a:extLst>
              <a:ext uri="{FF2B5EF4-FFF2-40B4-BE49-F238E27FC236}">
                <a16:creationId xmlns:a16="http://schemas.microsoft.com/office/drawing/2014/main" id="{8B505E86-B7FB-954B-B07C-B358E49F51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038" y="16002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51" name="AutoShape 28">
            <a:extLst>
              <a:ext uri="{FF2B5EF4-FFF2-40B4-BE49-F238E27FC236}">
                <a16:creationId xmlns:a16="http://schemas.microsoft.com/office/drawing/2014/main" id="{16DB86C2-7E8E-F644-AA2C-1915B227D9EB}"/>
              </a:ext>
            </a:extLst>
          </p:cNvPr>
          <p:cNvCxnSpPr>
            <a:cxnSpLocks noChangeShapeType="1"/>
            <a:stCxn id="50" idx="3"/>
            <a:endCxn id="57" idx="0"/>
          </p:cNvCxnSpPr>
          <p:nvPr/>
        </p:nvCxnSpPr>
        <p:spPr bwMode="auto">
          <a:xfrm flipH="1">
            <a:off x="5078413" y="1828800"/>
            <a:ext cx="571500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2" name="AutoShape 29">
            <a:extLst>
              <a:ext uri="{FF2B5EF4-FFF2-40B4-BE49-F238E27FC236}">
                <a16:creationId xmlns:a16="http://schemas.microsoft.com/office/drawing/2014/main" id="{B047BBFB-1E65-9742-8D2E-22BAA5FE4ECE}"/>
              </a:ext>
            </a:extLst>
          </p:cNvPr>
          <p:cNvCxnSpPr>
            <a:cxnSpLocks noChangeShapeType="1"/>
            <a:stCxn id="50" idx="3"/>
            <a:endCxn id="58" idx="0"/>
          </p:cNvCxnSpPr>
          <p:nvPr/>
        </p:nvCxnSpPr>
        <p:spPr bwMode="auto">
          <a:xfrm>
            <a:off x="5649913" y="1828800"/>
            <a:ext cx="573087" cy="4587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3" name="AutoShape 30">
            <a:extLst>
              <a:ext uri="{FF2B5EF4-FFF2-40B4-BE49-F238E27FC236}">
                <a16:creationId xmlns:a16="http://schemas.microsoft.com/office/drawing/2014/main" id="{609A0BDE-7006-7A40-AFE7-5F54B120CF0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791075" y="2573338"/>
            <a:ext cx="287338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4" name="AutoShape 31">
            <a:extLst>
              <a:ext uri="{FF2B5EF4-FFF2-40B4-BE49-F238E27FC236}">
                <a16:creationId xmlns:a16="http://schemas.microsoft.com/office/drawing/2014/main" id="{DB1E9E7F-7ABA-364B-8C40-BAC00CF6DEB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78413" y="2573338"/>
            <a:ext cx="22860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5" name="AutoShape 32">
            <a:extLst>
              <a:ext uri="{FF2B5EF4-FFF2-40B4-BE49-F238E27FC236}">
                <a16:creationId xmlns:a16="http://schemas.microsoft.com/office/drawing/2014/main" id="{64E2DB5C-2F5E-8544-8DB6-A9AE043C089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93725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6" name="AutoShape 33">
            <a:extLst>
              <a:ext uri="{FF2B5EF4-FFF2-40B4-BE49-F238E27FC236}">
                <a16:creationId xmlns:a16="http://schemas.microsoft.com/office/drawing/2014/main" id="{2402479F-6C3F-2D4A-ADA9-1B1E8364EA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23000" y="2573338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7" name="Oval 34">
            <a:extLst>
              <a:ext uri="{FF2B5EF4-FFF2-40B4-BE49-F238E27FC236}">
                <a16:creationId xmlns:a16="http://schemas.microsoft.com/office/drawing/2014/main" id="{AF53F367-4EF3-544D-94F2-DD881705FC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3950" y="2287588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58" name="Oval 35">
            <a:extLst>
              <a:ext uri="{FF2B5EF4-FFF2-40B4-BE49-F238E27FC236}">
                <a16:creationId xmlns:a16="http://schemas.microsoft.com/office/drawing/2014/main" id="{58213353-30E3-F248-9C33-F9B8C73AB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0125" y="2287588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59" name="Picture 36">
            <a:extLst>
              <a:ext uri="{FF2B5EF4-FFF2-40B4-BE49-F238E27FC236}">
                <a16:creationId xmlns:a16="http://schemas.microsoft.com/office/drawing/2014/main" id="{3224768A-7485-7843-9889-9B937CD73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05625" y="2287588"/>
            <a:ext cx="257175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37">
            <a:extLst>
              <a:ext uri="{FF2B5EF4-FFF2-40B4-BE49-F238E27FC236}">
                <a16:creationId xmlns:a16="http://schemas.microsoft.com/office/drawing/2014/main" id="{8A8589EB-F67B-8C4E-88B3-4D4C94C67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15150" y="3376613"/>
            <a:ext cx="234950" cy="21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Picture 38">
            <a:extLst>
              <a:ext uri="{FF2B5EF4-FFF2-40B4-BE49-F238E27FC236}">
                <a16:creationId xmlns:a16="http://schemas.microsoft.com/office/drawing/2014/main" id="{8CF476AA-1BA6-4042-841D-3C523D989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91338" y="16002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" name="Oval 40">
            <a:extLst>
              <a:ext uri="{FF2B5EF4-FFF2-40B4-BE49-F238E27FC236}">
                <a16:creationId xmlns:a16="http://schemas.microsoft.com/office/drawing/2014/main" id="{CEDC83F9-B3C0-F341-A760-EF7D3A161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1288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7" name="Oval 41">
            <a:extLst>
              <a:ext uri="{FF2B5EF4-FFF2-40B4-BE49-F238E27FC236}">
                <a16:creationId xmlns:a16="http://schemas.microsoft.com/office/drawing/2014/main" id="{8EEF113B-081A-4840-BEC2-195668241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2788" y="3319463"/>
            <a:ext cx="287337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8" name="Oval 42">
            <a:extLst>
              <a:ext uri="{FF2B5EF4-FFF2-40B4-BE49-F238E27FC236}">
                <a16:creationId xmlns:a16="http://schemas.microsoft.com/office/drawing/2014/main" id="{5EE22C40-D43E-8648-93DF-F752E070E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875" y="3319463"/>
            <a:ext cx="287338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109" name="AutoShape 43">
            <a:extLst>
              <a:ext uri="{FF2B5EF4-FFF2-40B4-BE49-F238E27FC236}">
                <a16:creationId xmlns:a16="http://schemas.microsoft.com/office/drawing/2014/main" id="{0891AA1E-4DBE-5E4F-94D6-26ED5BD25A7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00600" y="3581400"/>
            <a:ext cx="285750" cy="7461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0" name="Line 44">
            <a:extLst>
              <a:ext uri="{FF2B5EF4-FFF2-40B4-BE49-F238E27FC236}">
                <a16:creationId xmlns:a16="http://schemas.microsoft.com/office/drawing/2014/main" id="{E58D5E00-B65A-4F4D-A80F-51498F074B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72000" y="3581400"/>
            <a:ext cx="228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1" name="AutoShape 45">
            <a:extLst>
              <a:ext uri="{FF2B5EF4-FFF2-40B4-BE49-F238E27FC236}">
                <a16:creationId xmlns:a16="http://schemas.microsoft.com/office/drawing/2014/main" id="{9AC1E3D7-62EB-0741-A1F7-7648D7FE4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12" name="Picture 46">
            <a:extLst>
              <a:ext uri="{FF2B5EF4-FFF2-40B4-BE49-F238E27FC236}">
                <a16:creationId xmlns:a16="http://schemas.microsoft.com/office/drawing/2014/main" id="{6EDC9F91-A022-5646-9EFD-C00CD1FA2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05625" y="4343400"/>
            <a:ext cx="257175" cy="22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3" name="AutoShape 47">
            <a:extLst>
              <a:ext uri="{FF2B5EF4-FFF2-40B4-BE49-F238E27FC236}">
                <a16:creationId xmlns:a16="http://schemas.microsoft.com/office/drawing/2014/main" id="{6C8F985B-54D3-CA4E-805F-700F1D9BF350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478338" y="4665662"/>
            <a:ext cx="304800" cy="1174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4" name="Oval 39">
            <a:extLst>
              <a:ext uri="{FF2B5EF4-FFF2-40B4-BE49-F238E27FC236}">
                <a16:creationId xmlns:a16="http://schemas.microsoft.com/office/drawing/2014/main" id="{A37238AF-E98C-074F-8B14-6BC0CEFA0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319463"/>
            <a:ext cx="285750" cy="28575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5" name="AutoShape 45">
            <a:extLst>
              <a:ext uri="{FF2B5EF4-FFF2-40B4-BE49-F238E27FC236}">
                <a16:creationId xmlns:a16="http://schemas.microsoft.com/office/drawing/2014/main" id="{E0CE1BC1-9494-C647-B39B-E30A3F09B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4343400"/>
            <a:ext cx="285750" cy="2286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cxnSp>
        <p:nvCxnSpPr>
          <p:cNvPr id="116" name="AutoShape 47">
            <a:extLst>
              <a:ext uri="{FF2B5EF4-FFF2-40B4-BE49-F238E27FC236}">
                <a16:creationId xmlns:a16="http://schemas.microsoft.com/office/drawing/2014/main" id="{41FEDF84-C46A-5449-83A1-25E6B31510D5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035550" y="4654550"/>
            <a:ext cx="304800" cy="139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7" name="Line 48">
            <a:extLst>
              <a:ext uri="{FF2B5EF4-FFF2-40B4-BE49-F238E27FC236}">
                <a16:creationId xmlns:a16="http://schemas.microsoft.com/office/drawing/2014/main" id="{4BD61E33-DA8E-4841-8EB6-E391C8FCC0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4572000"/>
            <a:ext cx="889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8" name="TextBox 33">
            <a:extLst>
              <a:ext uri="{FF2B5EF4-FFF2-40B4-BE49-F238E27FC236}">
                <a16:creationId xmlns:a16="http://schemas.microsoft.com/office/drawing/2014/main" id="{AABF8815-EAB8-854E-B19B-168F60038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6275" y="42672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119" name="TextBox 34">
            <a:extLst>
              <a:ext uri="{FF2B5EF4-FFF2-40B4-BE49-F238E27FC236}">
                <a16:creationId xmlns:a16="http://schemas.microsoft.com/office/drawing/2014/main" id="{99499F8F-3B9A-D64B-B8C1-CF1B30192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8075" y="5105400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99E99F5-BCD7-2945-8595-66C9CA8CA1C1}"/>
              </a:ext>
            </a:extLst>
          </p:cNvPr>
          <p:cNvSpPr/>
          <p:nvPr/>
        </p:nvSpPr>
        <p:spPr>
          <a:xfrm>
            <a:off x="43434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492</a:t>
            </a:r>
          </a:p>
        </p:txBody>
      </p:sp>
      <p:sp>
        <p:nvSpPr>
          <p:cNvPr id="121" name="Rectangle 38">
            <a:extLst>
              <a:ext uri="{FF2B5EF4-FFF2-40B4-BE49-F238E27FC236}">
                <a16:creationId xmlns:a16="http://schemas.microsoft.com/office/drawing/2014/main" id="{795B29E2-F1D3-FD47-A546-C275D6BE0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5638800"/>
            <a:ext cx="762000" cy="5334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/>
                <a:cs typeface="Calibri"/>
              </a:rPr>
              <a:t>362</a:t>
            </a:r>
          </a:p>
        </p:txBody>
      </p:sp>
      <p:sp>
        <p:nvSpPr>
          <p:cNvPr id="122" name="TextBox 40">
            <a:extLst>
              <a:ext uri="{FF2B5EF4-FFF2-40B4-BE49-F238E27FC236}">
                <a16:creationId xmlns:a16="http://schemas.microsoft.com/office/drawing/2014/main" id="{7511B4CC-5112-0044-9CC6-0DAD0C440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475" y="5649913"/>
            <a:ext cx="3488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/>
                <a:cs typeface="Calibri"/>
              </a:rPr>
              <a:t>…</a:t>
            </a:r>
          </a:p>
        </p:txBody>
      </p:sp>
      <p:sp>
        <p:nvSpPr>
          <p:cNvPr id="123" name="Freeform 122">
            <a:extLst>
              <a:ext uri="{FF2B5EF4-FFF2-40B4-BE49-F238E27FC236}">
                <a16:creationId xmlns:a16="http://schemas.microsoft.com/office/drawing/2014/main" id="{3389B33B-F7AB-E541-9A79-B1A43FABE537}"/>
              </a:ext>
            </a:extLst>
          </p:cNvPr>
          <p:cNvSpPr/>
          <p:nvPr/>
        </p:nvSpPr>
        <p:spPr>
          <a:xfrm>
            <a:off x="4421188" y="4589463"/>
            <a:ext cx="346075" cy="1036637"/>
          </a:xfrm>
          <a:custGeom>
            <a:avLst/>
            <a:gdLst>
              <a:gd name="connsiteX0" fmla="*/ 122829 w 354842"/>
              <a:gd name="connsiteY0" fmla="*/ 0 h 1037230"/>
              <a:gd name="connsiteX1" fmla="*/ 0 w 354842"/>
              <a:gd name="connsiteY1" fmla="*/ 1910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22829 w 354842"/>
              <a:gd name="connsiteY0" fmla="*/ 0 h 1037230"/>
              <a:gd name="connsiteX1" fmla="*/ 0 w 354842"/>
              <a:gd name="connsiteY1" fmla="*/ 419668 h 1037230"/>
              <a:gd name="connsiteX2" fmla="*/ 122829 w 354842"/>
              <a:gd name="connsiteY2" fmla="*/ 545910 h 1037230"/>
              <a:gd name="connsiteX3" fmla="*/ 327546 w 354842"/>
              <a:gd name="connsiteY3" fmla="*/ 832513 h 1037230"/>
              <a:gd name="connsiteX4" fmla="*/ 286603 w 354842"/>
              <a:gd name="connsiteY4" fmla="*/ 1037230 h 1037230"/>
              <a:gd name="connsiteX0" fmla="*/ 148229 w 355220"/>
              <a:gd name="connsiteY0" fmla="*/ 0 h 1037230"/>
              <a:gd name="connsiteX1" fmla="*/ 25400 w 355220"/>
              <a:gd name="connsiteY1" fmla="*/ 419668 h 1037230"/>
              <a:gd name="connsiteX2" fmla="*/ 300629 w 355220"/>
              <a:gd name="connsiteY2" fmla="*/ 545910 h 1037230"/>
              <a:gd name="connsiteX3" fmla="*/ 352946 w 355220"/>
              <a:gd name="connsiteY3" fmla="*/ 832513 h 1037230"/>
              <a:gd name="connsiteX4" fmla="*/ 312003 w 355220"/>
              <a:gd name="connsiteY4" fmla="*/ 1037230 h 1037230"/>
              <a:gd name="connsiteX0" fmla="*/ 148229 w 346122"/>
              <a:gd name="connsiteY0" fmla="*/ 0 h 1037230"/>
              <a:gd name="connsiteX1" fmla="*/ 25400 w 346122"/>
              <a:gd name="connsiteY1" fmla="*/ 419668 h 1037230"/>
              <a:gd name="connsiteX2" fmla="*/ 300629 w 346122"/>
              <a:gd name="connsiteY2" fmla="*/ 545910 h 1037230"/>
              <a:gd name="connsiteX3" fmla="*/ 200546 w 346122"/>
              <a:gd name="connsiteY3" fmla="*/ 832513 h 1037230"/>
              <a:gd name="connsiteX4" fmla="*/ 312003 w 346122"/>
              <a:gd name="connsiteY4" fmla="*/ 1037230 h 103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122" h="1037230">
                <a:moveTo>
                  <a:pt x="148229" y="0"/>
                </a:moveTo>
                <a:cubicBezTo>
                  <a:pt x="86814" y="50041"/>
                  <a:pt x="0" y="328683"/>
                  <a:pt x="25400" y="419668"/>
                </a:cubicBezTo>
                <a:cubicBezTo>
                  <a:pt x="50800" y="510653"/>
                  <a:pt x="271438" y="477103"/>
                  <a:pt x="300629" y="545910"/>
                </a:cubicBezTo>
                <a:cubicBezTo>
                  <a:pt x="329820" y="614718"/>
                  <a:pt x="198650" y="750626"/>
                  <a:pt x="200546" y="832513"/>
                </a:cubicBezTo>
                <a:cubicBezTo>
                  <a:pt x="202442" y="914400"/>
                  <a:pt x="346122" y="975815"/>
                  <a:pt x="312003" y="103723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3071D50-ABD8-814A-BA33-5C70CA88F459}"/>
              </a:ext>
            </a:extLst>
          </p:cNvPr>
          <p:cNvSpPr/>
          <p:nvPr/>
        </p:nvSpPr>
        <p:spPr>
          <a:xfrm>
            <a:off x="43434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749778A-54C1-114E-99B7-5E7DAC5EA4B8}"/>
              </a:ext>
            </a:extLst>
          </p:cNvPr>
          <p:cNvSpPr/>
          <p:nvPr/>
        </p:nvSpPr>
        <p:spPr>
          <a:xfrm>
            <a:off x="4953000" y="4343400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126" name="Rounded Rectangular Callout 125">
            <a:extLst>
              <a:ext uri="{FF2B5EF4-FFF2-40B4-BE49-F238E27FC236}">
                <a16:creationId xmlns:a16="http://schemas.microsoft.com/office/drawing/2014/main" id="{1B4736CD-F0EF-FE43-8222-6130F104AC5F}"/>
              </a:ext>
            </a:extLst>
          </p:cNvPr>
          <p:cNvSpPr/>
          <p:nvPr/>
        </p:nvSpPr>
        <p:spPr>
          <a:xfrm>
            <a:off x="5638800" y="3962400"/>
            <a:ext cx="2133600" cy="1600200"/>
          </a:xfrm>
          <a:prstGeom prst="wedgeRoundRectCallout">
            <a:avLst>
              <a:gd name="adj1" fmla="val -59213"/>
              <a:gd name="adj2" fmla="val -17670"/>
              <a:gd name="adj3" fmla="val 16667"/>
            </a:avLst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Estimate of true </a:t>
            </a:r>
            <a:r>
              <a:rPr lang="en-US" dirty="0" err="1">
                <a:latin typeface="Calibri"/>
                <a:cs typeface="Calibri"/>
              </a:rPr>
              <a:t>expectimax</a:t>
            </a:r>
            <a:r>
              <a:rPr lang="en-US" dirty="0">
                <a:latin typeface="Calibri"/>
                <a:cs typeface="Calibri"/>
              </a:rPr>
              <a:t> value (which would require a lot of work to compute)</a:t>
            </a:r>
          </a:p>
        </p:txBody>
      </p:sp>
    </p:spTree>
    <p:extLst>
      <p:ext uri="{BB962C8B-B14F-4D97-AF65-F5344CB8AC3E}">
        <p14:creationId xmlns:p14="http://schemas.microsoft.com/office/powerpoint/2010/main" val="2771000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Probabilities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50" name="Picture 3">
            <a:extLst>
              <a:ext uri="{FF2B5EF4-FFF2-40B4-BE49-F238E27FC236}">
                <a16:creationId xmlns:a16="http://schemas.microsoft.com/office/drawing/2014/main" id="{4DF50626-59E7-8C4A-8B76-ED12E1300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3700" y="1524000"/>
            <a:ext cx="4065899" cy="46549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189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Probability Review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FCDF6D-0D39-5C4F-88C0-5CD69EE4C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73440" y="2712565"/>
            <a:ext cx="1662739" cy="1568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DB0F2EE0-C5C7-F14F-A3FB-C15DC5682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19773" y="1020762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7E4A0F3B-61FC-DB4A-B323-6E82AD44F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73758" y="4490768"/>
            <a:ext cx="1554162" cy="176965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59172AA0-B057-BE43-AB5E-AC0401A254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7840" y="1061566"/>
            <a:ext cx="11379200" cy="4729164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random variable</a:t>
            </a:r>
            <a:r>
              <a:rPr lang="en-US" sz="2000" dirty="0"/>
              <a:t> represents an event whose outcome is unknown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A </a:t>
            </a:r>
            <a:r>
              <a:rPr lang="en-US" sz="2000" dirty="0">
                <a:solidFill>
                  <a:srgbClr val="CC0000"/>
                </a:solidFill>
              </a:rPr>
              <a:t>probability distribution</a:t>
            </a:r>
            <a:r>
              <a:rPr lang="en-US" sz="2000" dirty="0"/>
              <a:t> is an assignment of weights to outcomes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Example: Traffic on freeway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Random variable: T = whether there’s traffic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Outcomes: T in {none, light, heavy}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Distribution: P(T=none) = 0.25, P(T=light) = 0.50, P(T=heavy) = 0.25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Some laws of probability (more later):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Probabilities are always non-negative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Probabilities over all possible outcomes sum to one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As we get more evidence, probabilities may change: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P(T=heavy) = 0.25, P(T=heavy | Hour=8am) = 0.60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We’ll talk about methods for reasoning and updating probabilities later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1BB150-546C-D44D-96A1-94262D36D0DB}"/>
              </a:ext>
            </a:extLst>
          </p:cNvPr>
          <p:cNvSpPr txBox="1"/>
          <p:nvPr/>
        </p:nvSpPr>
        <p:spPr>
          <a:xfrm>
            <a:off x="10378440" y="156956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67F501-297D-7A46-9863-8D95A579246F}"/>
              </a:ext>
            </a:extLst>
          </p:cNvPr>
          <p:cNvSpPr txBox="1"/>
          <p:nvPr/>
        </p:nvSpPr>
        <p:spPr>
          <a:xfrm>
            <a:off x="10378440" y="332216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4CB688-A061-954B-95E0-B0D34DA8BB35}"/>
              </a:ext>
            </a:extLst>
          </p:cNvPr>
          <p:cNvSpPr txBox="1"/>
          <p:nvPr/>
        </p:nvSpPr>
        <p:spPr>
          <a:xfrm>
            <a:off x="10378440" y="517579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itchFamily="34" charset="0"/>
              </a:rPr>
              <a:t>0.25</a:t>
            </a:r>
          </a:p>
        </p:txBody>
      </p:sp>
    </p:spTree>
    <p:extLst>
      <p:ext uri="{BB962C8B-B14F-4D97-AF65-F5344CB8AC3E}">
        <p14:creationId xmlns:p14="http://schemas.microsoft.com/office/powerpoint/2010/main" val="2962924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Expectations Review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D43D964-7113-B844-9FAF-38ADD5C44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5145" y="4629352"/>
            <a:ext cx="1554162" cy="17269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BB6A5D00-4080-7A41-B3BA-AF339462A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0426" y="4603749"/>
            <a:ext cx="1643063" cy="154983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F6475873-6498-8E45-8D4D-6F8C94DCF6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24626" y="1174749"/>
            <a:ext cx="8915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/>
              <a:t>The expected value of a function of a random variable is the average, weighted by the probability distribution over outcomes</a:t>
            </a:r>
          </a:p>
          <a:p>
            <a:pPr lvl="4">
              <a:lnSpc>
                <a:spcPct val="90000"/>
              </a:lnSpc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sz="2600" dirty="0"/>
              <a:t>Example: How long to get to the airport?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2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A7E2D44A-CAE9-AC47-B642-938322BA6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4589" y="4616297"/>
            <a:ext cx="1535600" cy="1597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8214277D-6A6B-3144-8340-6A3F192B8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702" y="1015940"/>
            <a:ext cx="3108698" cy="19876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531D9F-9328-1844-9762-93EAFAAE27B7}"/>
              </a:ext>
            </a:extLst>
          </p:cNvPr>
          <p:cNvSpPr txBox="1"/>
          <p:nvPr/>
        </p:nvSpPr>
        <p:spPr>
          <a:xfrm>
            <a:off x="3141450" y="403298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320E97-8AC6-1E4F-BB98-2F13CA30D2FA}"/>
              </a:ext>
            </a:extLst>
          </p:cNvPr>
          <p:cNvSpPr txBox="1"/>
          <p:nvPr/>
        </p:nvSpPr>
        <p:spPr>
          <a:xfrm>
            <a:off x="5427450" y="403298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F7C58-4403-9049-AF79-A4F17B7D93B3}"/>
              </a:ext>
            </a:extLst>
          </p:cNvPr>
          <p:cNvSpPr txBox="1"/>
          <p:nvPr/>
        </p:nvSpPr>
        <p:spPr>
          <a:xfrm>
            <a:off x="7713450" y="403298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0.25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EA7EE3-7F62-DA48-A5E6-5A91AFD85A0F}"/>
              </a:ext>
            </a:extLst>
          </p:cNvPr>
          <p:cNvSpPr txBox="1"/>
          <p:nvPr/>
        </p:nvSpPr>
        <p:spPr>
          <a:xfrm>
            <a:off x="855450" y="403298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Probability: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925C9F-0A26-4344-B07E-ADA249250831}"/>
              </a:ext>
            </a:extLst>
          </p:cNvPr>
          <p:cNvSpPr txBox="1"/>
          <p:nvPr/>
        </p:nvSpPr>
        <p:spPr>
          <a:xfrm>
            <a:off x="3141450" y="334718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20 min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7C89AB-418D-F942-A079-C55D777C42A3}"/>
              </a:ext>
            </a:extLst>
          </p:cNvPr>
          <p:cNvSpPr txBox="1"/>
          <p:nvPr/>
        </p:nvSpPr>
        <p:spPr>
          <a:xfrm>
            <a:off x="5427450" y="334718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30 min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DBF594-5601-FF4E-8135-4D37E7FF70BC}"/>
              </a:ext>
            </a:extLst>
          </p:cNvPr>
          <p:cNvSpPr txBox="1"/>
          <p:nvPr/>
        </p:nvSpPr>
        <p:spPr>
          <a:xfrm>
            <a:off x="7713450" y="334718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60 min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41859A-E08B-B441-B23B-CBF9184918D8}"/>
              </a:ext>
            </a:extLst>
          </p:cNvPr>
          <p:cNvSpPr txBox="1"/>
          <p:nvPr/>
        </p:nvSpPr>
        <p:spPr>
          <a:xfrm>
            <a:off x="855450" y="334718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Time: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94FC5E8-4650-BA4A-813B-34A77316F374}"/>
              </a:ext>
            </a:extLst>
          </p:cNvPr>
          <p:cNvSpPr/>
          <p:nvPr/>
        </p:nvSpPr>
        <p:spPr>
          <a:xfrm>
            <a:off x="9035226" y="3489402"/>
            <a:ext cx="838200" cy="914400"/>
          </a:xfrm>
          <a:prstGeom prst="rightArrow">
            <a:avLst/>
          </a:prstGeom>
          <a:solidFill>
            <a:srgbClr val="99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B26B57-AC89-1B40-A4C6-4C7D65138FBC}"/>
              </a:ext>
            </a:extLst>
          </p:cNvPr>
          <p:cNvSpPr txBox="1"/>
          <p:nvPr/>
        </p:nvSpPr>
        <p:spPr>
          <a:xfrm>
            <a:off x="10254426" y="3651982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35 min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87D50D-3E18-F442-A037-B699FC82D02E}"/>
              </a:ext>
            </a:extLst>
          </p:cNvPr>
          <p:cNvSpPr txBox="1"/>
          <p:nvPr/>
        </p:nvSpPr>
        <p:spPr>
          <a:xfrm>
            <a:off x="3320226" y="371800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E1DBBD-9853-DD4F-ACAE-245A640E936C}"/>
              </a:ext>
            </a:extLst>
          </p:cNvPr>
          <p:cNvSpPr txBox="1"/>
          <p:nvPr/>
        </p:nvSpPr>
        <p:spPr>
          <a:xfrm>
            <a:off x="5606226" y="371800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D4880C-7E41-F747-99B6-BF6C9C4A40B9}"/>
              </a:ext>
            </a:extLst>
          </p:cNvPr>
          <p:cNvSpPr txBox="1"/>
          <p:nvPr/>
        </p:nvSpPr>
        <p:spPr>
          <a:xfrm>
            <a:off x="7892226" y="3718002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7B0547-1E3B-6A49-9F23-7D9F357CB2EC}"/>
              </a:ext>
            </a:extLst>
          </p:cNvPr>
          <p:cNvSpPr txBox="1"/>
          <p:nvPr/>
        </p:nvSpPr>
        <p:spPr>
          <a:xfrm>
            <a:off x="4463226" y="3565602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C94DE0-DE15-964F-A81F-5E725FF4642E}"/>
              </a:ext>
            </a:extLst>
          </p:cNvPr>
          <p:cNvSpPr txBox="1"/>
          <p:nvPr/>
        </p:nvSpPr>
        <p:spPr>
          <a:xfrm>
            <a:off x="6673026" y="3565602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/>
                <a:cs typeface="Calibri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9006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What Probabilities to Use?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BC5FB05-B057-774E-806A-4377B2EE0B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7239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 </a:t>
            </a:r>
            <a:r>
              <a:rPr lang="en-US" sz="2400" dirty="0" err="1">
                <a:latin typeface="Calibri"/>
                <a:cs typeface="Calibri"/>
              </a:rPr>
              <a:t>expectimax</a:t>
            </a:r>
            <a:r>
              <a:rPr lang="en-US" sz="2400" dirty="0">
                <a:latin typeface="Calibri"/>
                <a:cs typeface="Calibri"/>
              </a:rPr>
              <a:t> search, we have a probabilistic model of how the opponent (or environment) will behave in any state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Model could be a simple uniform distribution (roll a die)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Model could be sophisticated and require a great deal of computation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have a chance node for any outcome out of our control: opponent or environment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The model might say that adversarial actions are likely!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For now, assume each chance node magically comes along with probabilities that specify the distribution over its outcomes</a:t>
            </a:r>
          </a:p>
        </p:txBody>
      </p:sp>
      <p:grpSp>
        <p:nvGrpSpPr>
          <p:cNvPr id="10" name="Group 50">
            <a:extLst>
              <a:ext uri="{FF2B5EF4-FFF2-40B4-BE49-F238E27FC236}">
                <a16:creationId xmlns:a16="http://schemas.microsoft.com/office/drawing/2014/main" id="{AA4AB24E-4FC8-294A-A33F-1382570FBE56}"/>
              </a:ext>
            </a:extLst>
          </p:cNvPr>
          <p:cNvGrpSpPr>
            <a:grpSpLocks/>
          </p:cNvGrpSpPr>
          <p:nvPr/>
        </p:nvGrpSpPr>
        <p:grpSpPr bwMode="auto">
          <a:xfrm>
            <a:off x="8382000" y="1676400"/>
            <a:ext cx="2819400" cy="3733800"/>
            <a:chOff x="3408" y="1248"/>
            <a:chExt cx="1776" cy="2352"/>
          </a:xfrm>
        </p:grpSpPr>
        <p:sp>
          <p:nvSpPr>
            <p:cNvPr id="11" name="AutoShape 27">
              <a:extLst>
                <a:ext uri="{FF2B5EF4-FFF2-40B4-BE49-F238E27FC236}">
                  <a16:creationId xmlns:a16="http://schemas.microsoft.com/office/drawing/2014/main" id="{2573C772-20D9-7047-B753-FFCF67CE8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1" y="1248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12" name="AutoShape 28">
              <a:extLst>
                <a:ext uri="{FF2B5EF4-FFF2-40B4-BE49-F238E27FC236}">
                  <a16:creationId xmlns:a16="http://schemas.microsoft.com/office/drawing/2014/main" id="{9DAB5AEF-23CA-9240-86B2-E12A313B4518}"/>
                </a:ext>
              </a:extLst>
            </p:cNvPr>
            <p:cNvCxnSpPr>
              <a:cxnSpLocks noChangeShapeType="1"/>
              <a:stCxn id="11" idx="3"/>
              <a:endCxn id="18" idx="0"/>
            </p:cNvCxnSpPr>
            <p:nvPr/>
          </p:nvCxnSpPr>
          <p:spPr bwMode="auto">
            <a:xfrm flipH="1">
              <a:off x="3871" y="1392"/>
              <a:ext cx="360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3" name="AutoShape 29">
              <a:extLst>
                <a:ext uri="{FF2B5EF4-FFF2-40B4-BE49-F238E27FC236}">
                  <a16:creationId xmlns:a16="http://schemas.microsoft.com/office/drawing/2014/main" id="{474DE9CB-4BE5-5F4D-8A25-0D1F78822EAA}"/>
                </a:ext>
              </a:extLst>
            </p:cNvPr>
            <p:cNvCxnSpPr>
              <a:cxnSpLocks noChangeShapeType="1"/>
              <a:stCxn id="11" idx="3"/>
              <a:endCxn id="19" idx="0"/>
            </p:cNvCxnSpPr>
            <p:nvPr/>
          </p:nvCxnSpPr>
          <p:spPr bwMode="auto">
            <a:xfrm>
              <a:off x="4231" y="1392"/>
              <a:ext cx="361" cy="2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4" name="AutoShape 30">
              <a:extLst>
                <a:ext uri="{FF2B5EF4-FFF2-40B4-BE49-F238E27FC236}">
                  <a16:creationId xmlns:a16="http://schemas.microsoft.com/office/drawing/2014/main" id="{D189C678-8214-C442-9220-DE8E5505E0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690" y="1861"/>
              <a:ext cx="181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5" name="AutoShape 31">
              <a:extLst>
                <a:ext uri="{FF2B5EF4-FFF2-40B4-BE49-F238E27FC236}">
                  <a16:creationId xmlns:a16="http://schemas.microsoft.com/office/drawing/2014/main" id="{E74FE8B5-A2DB-7A4E-BE61-DE1DE1AD2C4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871" y="1861"/>
              <a:ext cx="144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6" name="AutoShape 32">
              <a:extLst>
                <a:ext uri="{FF2B5EF4-FFF2-40B4-BE49-F238E27FC236}">
                  <a16:creationId xmlns:a16="http://schemas.microsoft.com/office/drawing/2014/main" id="{B405E2A9-3E76-404F-94B9-D5D1D1EFCB6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41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7" name="AutoShape 33">
              <a:extLst>
                <a:ext uri="{FF2B5EF4-FFF2-40B4-BE49-F238E27FC236}">
                  <a16:creationId xmlns:a16="http://schemas.microsoft.com/office/drawing/2014/main" id="{6E080034-53CA-8848-BC42-D120C33017A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592" y="1861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8" name="Oval 34">
              <a:extLst>
                <a:ext uri="{FF2B5EF4-FFF2-40B4-BE49-F238E27FC236}">
                  <a16:creationId xmlns:a16="http://schemas.microsoft.com/office/drawing/2014/main" id="{DDBD035D-58C3-9B4B-A4C6-FEE95B0EC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0" y="168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Oval 35">
              <a:extLst>
                <a:ext uri="{FF2B5EF4-FFF2-40B4-BE49-F238E27FC236}">
                  <a16:creationId xmlns:a16="http://schemas.microsoft.com/office/drawing/2014/main" id="{17113082-72E5-4549-A9BE-FB8DF1592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" y="168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20" name="Picture 36">
              <a:extLst>
                <a:ext uri="{FF2B5EF4-FFF2-40B4-BE49-F238E27FC236}">
                  <a16:creationId xmlns:a16="http://schemas.microsoft.com/office/drawing/2014/main" id="{D989C221-D6D3-014F-8938-D5EBAF12CE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22" y="1681"/>
              <a:ext cx="162" cy="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37">
              <a:extLst>
                <a:ext uri="{FF2B5EF4-FFF2-40B4-BE49-F238E27FC236}">
                  <a16:creationId xmlns:a16="http://schemas.microsoft.com/office/drawing/2014/main" id="{3E40A739-E8EE-134B-BB20-D6AE434CA9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28" y="2367"/>
              <a:ext cx="148" cy="1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38">
              <a:extLst>
                <a:ext uri="{FF2B5EF4-FFF2-40B4-BE49-F238E27FC236}">
                  <a16:creationId xmlns:a16="http://schemas.microsoft.com/office/drawing/2014/main" id="{0AFA845D-919E-1D41-A129-281B23F289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13" y="1248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Oval 40">
              <a:extLst>
                <a:ext uri="{FF2B5EF4-FFF2-40B4-BE49-F238E27FC236}">
                  <a16:creationId xmlns:a16="http://schemas.microsoft.com/office/drawing/2014/main" id="{DBC69841-C6E4-254E-9158-72CC22E5A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1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4" name="Oval 41">
              <a:extLst>
                <a:ext uri="{FF2B5EF4-FFF2-40B4-BE49-F238E27FC236}">
                  <a16:creationId xmlns:a16="http://schemas.microsoft.com/office/drawing/2014/main" id="{93F84A39-F646-9444-ACD8-26C16CA67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1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5" name="Oval 42">
              <a:extLst>
                <a:ext uri="{FF2B5EF4-FFF2-40B4-BE49-F238E27FC236}">
                  <a16:creationId xmlns:a16="http://schemas.microsoft.com/office/drawing/2014/main" id="{71480265-303B-C84E-8D34-A7471F17E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2" y="2331"/>
              <a:ext cx="181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26" name="AutoShape 43">
              <a:extLst>
                <a:ext uri="{FF2B5EF4-FFF2-40B4-BE49-F238E27FC236}">
                  <a16:creationId xmlns:a16="http://schemas.microsoft.com/office/drawing/2014/main" id="{B02E5CB5-C704-BD48-8556-1E3771D6B70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96" y="2496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7" name="Line 44">
              <a:extLst>
                <a:ext uri="{FF2B5EF4-FFF2-40B4-BE49-F238E27FC236}">
                  <a16:creationId xmlns:a16="http://schemas.microsoft.com/office/drawing/2014/main" id="{EC445463-4407-4E40-827A-B74B7EA688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52" y="2496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8" name="AutoShape 45">
              <a:extLst>
                <a:ext uri="{FF2B5EF4-FFF2-40B4-BE49-F238E27FC236}">
                  <a16:creationId xmlns:a16="http://schemas.microsoft.com/office/drawing/2014/main" id="{29C112BB-9082-4E40-8C1D-82037F5CC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976"/>
              <a:ext cx="180" cy="144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pic>
          <p:nvPicPr>
            <p:cNvPr id="29" name="Picture 46">
              <a:extLst>
                <a:ext uri="{FF2B5EF4-FFF2-40B4-BE49-F238E27FC236}">
                  <a16:creationId xmlns:a16="http://schemas.microsoft.com/office/drawing/2014/main" id="{54E9EFAC-BACD-F049-A166-DB9A55F69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22" y="2976"/>
              <a:ext cx="162" cy="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0" name="AutoShape 47">
              <a:extLst>
                <a:ext uri="{FF2B5EF4-FFF2-40B4-BE49-F238E27FC236}">
                  <a16:creationId xmlns:a16="http://schemas.microsoft.com/office/drawing/2014/main" id="{05507A72-5911-EA4A-94AC-2ABB100119B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552" y="3120"/>
              <a:ext cx="180" cy="47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1" name="Line 48">
              <a:extLst>
                <a:ext uri="{FF2B5EF4-FFF2-40B4-BE49-F238E27FC236}">
                  <a16:creationId xmlns:a16="http://schemas.microsoft.com/office/drawing/2014/main" id="{9A0A3652-005C-2A47-BE1B-CBFDCAB44E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8" y="3120"/>
              <a:ext cx="14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2" name="Oval 39">
              <a:extLst>
                <a:ext uri="{FF2B5EF4-FFF2-40B4-BE49-F238E27FC236}">
                  <a16:creationId xmlns:a16="http://schemas.microsoft.com/office/drawing/2014/main" id="{C3092386-3772-214B-B8B6-E5E01CDDD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331"/>
              <a:ext cx="180" cy="18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3" name="Text Box 51">
            <a:extLst>
              <a:ext uri="{FF2B5EF4-FFF2-40B4-BE49-F238E27FC236}">
                <a16:creationId xmlns:a16="http://schemas.microsoft.com/office/drawing/2014/main" id="{2690E566-D7D6-F343-9F63-6AA13D0EB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715000"/>
            <a:ext cx="388620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solidFill>
                  <a:srgbClr val="CC0000"/>
                </a:solidFill>
                <a:latin typeface="Calibri"/>
                <a:cs typeface="Calibri"/>
              </a:rPr>
              <a:t>Having a probabilistic belief about another agent’s action does not mean that the agent is flipping any coins!</a:t>
            </a:r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id="{4417C9A0-0BA4-254C-BC2E-91E4DA0ED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6706" y="1519387"/>
            <a:ext cx="2206625" cy="22733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02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Quiz: Informed Probabilities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8542482-5E12-0C44-99B2-0B71AEA7C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138237"/>
            <a:ext cx="11379200" cy="4729164"/>
          </a:xfrm>
        </p:spPr>
        <p:txBody>
          <a:bodyPr/>
          <a:lstStyle/>
          <a:p>
            <a:r>
              <a:rPr lang="en-US" sz="2400" dirty="0"/>
              <a:t>Let’s say you know that your opponent is actually running a depth 2 </a:t>
            </a:r>
            <a:r>
              <a:rPr lang="en-US" sz="2400" dirty="0" err="1"/>
              <a:t>minimax</a:t>
            </a:r>
            <a:r>
              <a:rPr lang="en-US" sz="2400" dirty="0"/>
              <a:t>, using the result 80% of the time, and moving randomly otherwise</a:t>
            </a:r>
          </a:p>
          <a:p>
            <a:r>
              <a:rPr lang="en-US" sz="2400" dirty="0"/>
              <a:t>Question: What tree search should you use?  </a:t>
            </a:r>
          </a:p>
          <a:p>
            <a:endParaRPr lang="en-US" sz="2400" dirty="0"/>
          </a:p>
        </p:txBody>
      </p:sp>
      <p:sp>
        <p:nvSpPr>
          <p:cNvPr id="17" name="Cloud Callout 16">
            <a:extLst>
              <a:ext uri="{FF2B5EF4-FFF2-40B4-BE49-F238E27FC236}">
                <a16:creationId xmlns:a16="http://schemas.microsoft.com/office/drawing/2014/main" id="{8A38A1A6-DF1C-EC4C-A090-70E1B9E9BC96}"/>
              </a:ext>
            </a:extLst>
          </p:cNvPr>
          <p:cNvSpPr/>
          <p:nvPr/>
        </p:nvSpPr>
        <p:spPr>
          <a:xfrm>
            <a:off x="533400" y="3094036"/>
            <a:ext cx="2286000" cy="2362200"/>
          </a:xfrm>
          <a:prstGeom prst="cloudCallout">
            <a:avLst>
              <a:gd name="adj1" fmla="val 85321"/>
              <a:gd name="adj2" fmla="val -25814"/>
            </a:avLst>
          </a:prstGeom>
          <a:solidFill>
            <a:srgbClr val="B5EDC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BD66A70-AF16-764F-B841-5598D15BAB92}"/>
              </a:ext>
            </a:extLst>
          </p:cNvPr>
          <p:cNvGrpSpPr/>
          <p:nvPr/>
        </p:nvGrpSpPr>
        <p:grpSpPr>
          <a:xfrm>
            <a:off x="914400" y="3627436"/>
            <a:ext cx="1524000" cy="943442"/>
            <a:chOff x="7620000" y="2801226"/>
            <a:chExt cx="3352800" cy="2075574"/>
          </a:xfrm>
        </p:grpSpPr>
        <p:sp>
          <p:nvSpPr>
            <p:cNvPr id="19" name="AutoShape 5">
              <a:extLst>
                <a:ext uri="{FF2B5EF4-FFF2-40B4-BE49-F238E27FC236}">
                  <a16:creationId xmlns:a16="http://schemas.microsoft.com/office/drawing/2014/main" id="{98DFA04C-3EB7-C842-8862-A06DA40B9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0" name="AutoShape 6">
              <a:extLst>
                <a:ext uri="{FF2B5EF4-FFF2-40B4-BE49-F238E27FC236}">
                  <a16:creationId xmlns:a16="http://schemas.microsoft.com/office/drawing/2014/main" id="{8DF8F204-040A-C942-BFFA-48B460B9BB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48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1" name="AutoShape 7">
              <a:extLst>
                <a:ext uri="{FF2B5EF4-FFF2-40B4-BE49-F238E27FC236}">
                  <a16:creationId xmlns:a16="http://schemas.microsoft.com/office/drawing/2014/main" id="{B86CC7D3-CFE5-4D4F-805B-D623FC99C9F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6106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22" name="AutoShape 12">
              <a:extLst>
                <a:ext uri="{FF2B5EF4-FFF2-40B4-BE49-F238E27FC236}">
                  <a16:creationId xmlns:a16="http://schemas.microsoft.com/office/drawing/2014/main" id="{AFE79E1A-FEA3-324A-844C-9A2ED6C0CDF2}"/>
                </a:ext>
              </a:extLst>
            </p:cNvPr>
            <p:cNvCxnSpPr>
              <a:cxnSpLocks noChangeShapeType="1"/>
              <a:stCxn id="19" idx="3"/>
              <a:endCxn id="20" idx="3"/>
            </p:cNvCxnSpPr>
            <p:nvPr/>
          </p:nvCxnSpPr>
          <p:spPr bwMode="auto">
            <a:xfrm flipH="1">
              <a:off x="8039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3" name="AutoShape 13">
              <a:extLst>
                <a:ext uri="{FF2B5EF4-FFF2-40B4-BE49-F238E27FC236}">
                  <a16:creationId xmlns:a16="http://schemas.microsoft.com/office/drawing/2014/main" id="{978AAA99-2D14-3B43-BE50-FBDDEF4710E5}"/>
                </a:ext>
              </a:extLst>
            </p:cNvPr>
            <p:cNvCxnSpPr>
              <a:cxnSpLocks noChangeShapeType="1"/>
              <a:stCxn id="19" idx="3"/>
              <a:endCxn id="21" idx="3"/>
            </p:cNvCxnSpPr>
            <p:nvPr/>
          </p:nvCxnSpPr>
          <p:spPr bwMode="auto">
            <a:xfrm>
              <a:off x="84201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4" name="AutoShape 5">
              <a:extLst>
                <a:ext uri="{FF2B5EF4-FFF2-40B4-BE49-F238E27FC236}">
                  <a16:creationId xmlns:a16="http://schemas.microsoft.com/office/drawing/2014/main" id="{9BF53B8B-488E-6044-B89E-399539723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200" y="3429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5" name="AutoShape 6">
              <a:extLst>
                <a:ext uri="{FF2B5EF4-FFF2-40B4-BE49-F238E27FC236}">
                  <a16:creationId xmlns:a16="http://schemas.microsoft.com/office/drawing/2014/main" id="{509598BE-4552-0A49-9AB5-779DAA3F66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601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6" name="AutoShape 7">
              <a:extLst>
                <a:ext uri="{FF2B5EF4-FFF2-40B4-BE49-F238E27FC236}">
                  <a16:creationId xmlns:a16="http://schemas.microsoft.com/office/drawing/2014/main" id="{2D179673-26DB-6643-B206-D87A4A65FD3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10363200" y="40386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27" name="AutoShape 12">
              <a:extLst>
                <a:ext uri="{FF2B5EF4-FFF2-40B4-BE49-F238E27FC236}">
                  <a16:creationId xmlns:a16="http://schemas.microsoft.com/office/drawing/2014/main" id="{425A0B7B-F4AA-B848-985B-EE00FCE83C51}"/>
                </a:ext>
              </a:extLst>
            </p:cNvPr>
            <p:cNvCxnSpPr>
              <a:cxnSpLocks noChangeShapeType="1"/>
              <a:stCxn id="24" idx="3"/>
              <a:endCxn id="25" idx="3"/>
            </p:cNvCxnSpPr>
            <p:nvPr/>
          </p:nvCxnSpPr>
          <p:spPr bwMode="auto">
            <a:xfrm flipH="1">
              <a:off x="9791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8" name="AutoShape 13">
              <a:extLst>
                <a:ext uri="{FF2B5EF4-FFF2-40B4-BE49-F238E27FC236}">
                  <a16:creationId xmlns:a16="http://schemas.microsoft.com/office/drawing/2014/main" id="{43BBFDB2-0D54-9445-A241-937B208A67A0}"/>
                </a:ext>
              </a:extLst>
            </p:cNvPr>
            <p:cNvCxnSpPr>
              <a:cxnSpLocks noChangeShapeType="1"/>
              <a:stCxn id="24" idx="3"/>
              <a:endCxn id="26" idx="3"/>
            </p:cNvCxnSpPr>
            <p:nvPr/>
          </p:nvCxnSpPr>
          <p:spPr bwMode="auto">
            <a:xfrm>
              <a:off x="10172700" y="37338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9" name="AutoShape 12">
              <a:extLst>
                <a:ext uri="{FF2B5EF4-FFF2-40B4-BE49-F238E27FC236}">
                  <a16:creationId xmlns:a16="http://schemas.microsoft.com/office/drawing/2014/main" id="{CF647CE6-9CE0-3341-845D-699B77E4537E}"/>
                </a:ext>
              </a:extLst>
            </p:cNvPr>
            <p:cNvCxnSpPr>
              <a:cxnSpLocks noChangeShapeType="1"/>
              <a:stCxn id="31" idx="0"/>
              <a:endCxn id="19" idx="0"/>
            </p:cNvCxnSpPr>
            <p:nvPr/>
          </p:nvCxnSpPr>
          <p:spPr bwMode="auto">
            <a:xfrm flipH="1">
              <a:off x="8420100" y="3106025"/>
              <a:ext cx="838200" cy="32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0" name="AutoShape 13">
              <a:extLst>
                <a:ext uri="{FF2B5EF4-FFF2-40B4-BE49-F238E27FC236}">
                  <a16:creationId xmlns:a16="http://schemas.microsoft.com/office/drawing/2014/main" id="{7D12551D-3E79-1244-ADCB-AD5651D79037}"/>
                </a:ext>
              </a:extLst>
            </p:cNvPr>
            <p:cNvCxnSpPr>
              <a:cxnSpLocks noChangeShapeType="1"/>
              <a:stCxn id="31" idx="0"/>
              <a:endCxn id="24" idx="0"/>
            </p:cNvCxnSpPr>
            <p:nvPr/>
          </p:nvCxnSpPr>
          <p:spPr bwMode="auto">
            <a:xfrm>
              <a:off x="9258300" y="3106025"/>
              <a:ext cx="914399" cy="322973"/>
            </a:xfrm>
            <a:prstGeom prst="straightConnector1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</p:cxnSp>
        <p:sp>
          <p:nvSpPr>
            <p:cNvPr id="31" name="AutoShape 7">
              <a:extLst>
                <a:ext uri="{FF2B5EF4-FFF2-40B4-BE49-F238E27FC236}">
                  <a16:creationId xmlns:a16="http://schemas.microsoft.com/office/drawing/2014/main" id="{EB599F0D-C747-E442-A45F-FB2BE40248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067800" y="2801226"/>
              <a:ext cx="381000" cy="304799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2" name="AutoShape 5">
              <a:extLst>
                <a:ext uri="{FF2B5EF4-FFF2-40B4-BE49-F238E27FC236}">
                  <a16:creationId xmlns:a16="http://schemas.microsoft.com/office/drawing/2014/main" id="{EA7CC24A-14F1-F54B-A4A9-A023149C2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3" name="AutoShape 5">
              <a:extLst>
                <a:ext uri="{FF2B5EF4-FFF2-40B4-BE49-F238E27FC236}">
                  <a16:creationId xmlns:a16="http://schemas.microsoft.com/office/drawing/2014/main" id="{FCF3736E-230D-C343-86DC-6A0D1332E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34" name="AutoShape 12">
              <a:extLst>
                <a:ext uri="{FF2B5EF4-FFF2-40B4-BE49-F238E27FC236}">
                  <a16:creationId xmlns:a16="http://schemas.microsoft.com/office/drawing/2014/main" id="{F2918196-1017-2E46-91DB-95C462CE3201}"/>
                </a:ext>
              </a:extLst>
            </p:cNvPr>
            <p:cNvCxnSpPr>
              <a:cxnSpLocks noChangeShapeType="1"/>
              <a:stCxn id="20" idx="0"/>
              <a:endCxn id="32" idx="0"/>
            </p:cNvCxnSpPr>
            <p:nvPr/>
          </p:nvCxnSpPr>
          <p:spPr bwMode="auto">
            <a:xfrm flipH="1">
              <a:off x="78105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5" name="AutoShape 13">
              <a:extLst>
                <a:ext uri="{FF2B5EF4-FFF2-40B4-BE49-F238E27FC236}">
                  <a16:creationId xmlns:a16="http://schemas.microsoft.com/office/drawing/2014/main" id="{84567BFA-9690-3947-AD3E-517651D51764}"/>
                </a:ext>
              </a:extLst>
            </p:cNvPr>
            <p:cNvCxnSpPr>
              <a:cxnSpLocks noChangeShapeType="1"/>
              <a:stCxn id="20" idx="0"/>
              <a:endCxn id="33" idx="0"/>
            </p:cNvCxnSpPr>
            <p:nvPr/>
          </p:nvCxnSpPr>
          <p:spPr bwMode="auto">
            <a:xfrm>
              <a:off x="80391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6" name="AutoShape 5">
              <a:extLst>
                <a:ext uri="{FF2B5EF4-FFF2-40B4-BE49-F238E27FC236}">
                  <a16:creationId xmlns:a16="http://schemas.microsoft.com/office/drawing/2014/main" id="{191F9BE1-2BDB-6F48-8EA0-BF7F75A9F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8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37" name="AutoShape 5">
              <a:extLst>
                <a:ext uri="{FF2B5EF4-FFF2-40B4-BE49-F238E27FC236}">
                  <a16:creationId xmlns:a16="http://schemas.microsoft.com/office/drawing/2014/main" id="{CE66F90B-C95D-8A4A-ADC1-D8D8C4EF1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92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38" name="AutoShape 12">
              <a:extLst>
                <a:ext uri="{FF2B5EF4-FFF2-40B4-BE49-F238E27FC236}">
                  <a16:creationId xmlns:a16="http://schemas.microsoft.com/office/drawing/2014/main" id="{1DB6860B-3F0A-D74F-975D-3D9658D38568}"/>
                </a:ext>
              </a:extLst>
            </p:cNvPr>
            <p:cNvCxnSpPr>
              <a:cxnSpLocks noChangeShapeType="1"/>
              <a:stCxn id="21" idx="0"/>
              <a:endCxn id="36" idx="0"/>
            </p:cNvCxnSpPr>
            <p:nvPr/>
          </p:nvCxnSpPr>
          <p:spPr bwMode="auto">
            <a:xfrm flipH="1">
              <a:off x="8648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AutoShape 13">
              <a:extLst>
                <a:ext uri="{FF2B5EF4-FFF2-40B4-BE49-F238E27FC236}">
                  <a16:creationId xmlns:a16="http://schemas.microsoft.com/office/drawing/2014/main" id="{9795269B-1C14-2F46-A174-C634215E23F0}"/>
                </a:ext>
              </a:extLst>
            </p:cNvPr>
            <p:cNvCxnSpPr>
              <a:cxnSpLocks noChangeShapeType="1"/>
              <a:stCxn id="21" idx="0"/>
              <a:endCxn id="37" idx="0"/>
            </p:cNvCxnSpPr>
            <p:nvPr/>
          </p:nvCxnSpPr>
          <p:spPr bwMode="auto">
            <a:xfrm>
              <a:off x="8801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0" name="AutoShape 5">
              <a:extLst>
                <a:ext uri="{FF2B5EF4-FFF2-40B4-BE49-F238E27FC236}">
                  <a16:creationId xmlns:a16="http://schemas.microsoft.com/office/drawing/2014/main" id="{CA2E5C97-363D-8040-8FE2-CAB2940AF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2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1" name="AutoShape 5">
              <a:extLst>
                <a:ext uri="{FF2B5EF4-FFF2-40B4-BE49-F238E27FC236}">
                  <a16:creationId xmlns:a16="http://schemas.microsoft.com/office/drawing/2014/main" id="{E9490E5E-49B9-364A-9658-9242F45ABB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536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42" name="AutoShape 12">
              <a:extLst>
                <a:ext uri="{FF2B5EF4-FFF2-40B4-BE49-F238E27FC236}">
                  <a16:creationId xmlns:a16="http://schemas.microsoft.com/office/drawing/2014/main" id="{01C769E0-6FAC-944D-BDA4-0B84ACDB5E6D}"/>
                </a:ext>
              </a:extLst>
            </p:cNvPr>
            <p:cNvCxnSpPr>
              <a:cxnSpLocks noChangeShapeType="1"/>
              <a:endCxn id="40" idx="0"/>
            </p:cNvCxnSpPr>
            <p:nvPr/>
          </p:nvCxnSpPr>
          <p:spPr bwMode="auto">
            <a:xfrm flipH="1">
              <a:off x="95631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13">
              <a:extLst>
                <a:ext uri="{FF2B5EF4-FFF2-40B4-BE49-F238E27FC236}">
                  <a16:creationId xmlns:a16="http://schemas.microsoft.com/office/drawing/2014/main" id="{74AB125B-7649-3849-8A3D-6F8207F7CE2A}"/>
                </a:ext>
              </a:extLst>
            </p:cNvPr>
            <p:cNvCxnSpPr>
              <a:cxnSpLocks noChangeShapeType="1"/>
              <a:endCxn id="41" idx="0"/>
            </p:cNvCxnSpPr>
            <p:nvPr/>
          </p:nvCxnSpPr>
          <p:spPr bwMode="auto">
            <a:xfrm>
              <a:off x="97917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4" name="AutoShape 5">
              <a:extLst>
                <a:ext uri="{FF2B5EF4-FFF2-40B4-BE49-F238E27FC236}">
                  <a16:creationId xmlns:a16="http://schemas.microsoft.com/office/drawing/2014/main" id="{FC96F0C1-281F-2946-8345-AFC339C22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0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45" name="AutoShape 5">
              <a:extLst>
                <a:ext uri="{FF2B5EF4-FFF2-40B4-BE49-F238E27FC236}">
                  <a16:creationId xmlns:a16="http://schemas.microsoft.com/office/drawing/2014/main" id="{95E6E91C-FF0A-594F-8615-03A10901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91800" y="45720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cxnSp>
          <p:nvCxnSpPr>
            <p:cNvPr id="46" name="AutoShape 12">
              <a:extLst>
                <a:ext uri="{FF2B5EF4-FFF2-40B4-BE49-F238E27FC236}">
                  <a16:creationId xmlns:a16="http://schemas.microsoft.com/office/drawing/2014/main" id="{6A2534B1-AFE9-3D4E-BD70-88DB157849D7}"/>
                </a:ext>
              </a:extLst>
            </p:cNvPr>
            <p:cNvCxnSpPr>
              <a:cxnSpLocks noChangeShapeType="1"/>
              <a:endCxn id="44" idx="0"/>
            </p:cNvCxnSpPr>
            <p:nvPr/>
          </p:nvCxnSpPr>
          <p:spPr bwMode="auto">
            <a:xfrm flipH="1">
              <a:off x="10401300" y="4343400"/>
              <a:ext cx="1524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7" name="AutoShape 13">
              <a:extLst>
                <a:ext uri="{FF2B5EF4-FFF2-40B4-BE49-F238E27FC236}">
                  <a16:creationId xmlns:a16="http://schemas.microsoft.com/office/drawing/2014/main" id="{9469A6C4-52DE-AC4E-B412-D96C508237EC}"/>
                </a:ext>
              </a:extLst>
            </p:cNvPr>
            <p:cNvCxnSpPr>
              <a:cxnSpLocks noChangeShapeType="1"/>
              <a:endCxn id="45" idx="0"/>
            </p:cNvCxnSpPr>
            <p:nvPr/>
          </p:nvCxnSpPr>
          <p:spPr bwMode="auto">
            <a:xfrm>
              <a:off x="10553700" y="4343400"/>
              <a:ext cx="228600" cy="228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9123A3D-AAFC-6D4C-81D2-EF00056C634F}"/>
              </a:ext>
            </a:extLst>
          </p:cNvPr>
          <p:cNvSpPr txBox="1"/>
          <p:nvPr/>
        </p:nvSpPr>
        <p:spPr>
          <a:xfrm>
            <a:off x="3285392" y="385603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0.1          0.9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8698DC36-1EE7-2842-BE24-78CBC21F41E7}"/>
              </a:ext>
            </a:extLst>
          </p:cNvPr>
          <p:cNvSpPr txBox="1">
            <a:spLocks/>
          </p:cNvSpPr>
          <p:nvPr/>
        </p:nvSpPr>
        <p:spPr bwMode="auto">
          <a:xfrm>
            <a:off x="5943600" y="2789235"/>
            <a:ext cx="5918200" cy="323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Answer: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Expectimax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!</a:t>
            </a:r>
            <a:endParaRPr lang="en-US" sz="2400" kern="0" noProof="0" dirty="0">
              <a:solidFill>
                <a:schemeClr val="accent2"/>
              </a:solidFill>
              <a:latin typeface="Calibri" pitchFamily="34" charset="0"/>
            </a:endParaRP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>
                <a:latin typeface="Calibri" pitchFamily="34" charset="0"/>
              </a:rPr>
              <a:t>To figure out EACH chance node’s probabilities, you have to run a simulation of your opponent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sz="2000" b="0" i="0" u="none" strike="noStrike" kern="0" cap="none" spc="0" normalizeH="0" baseline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This</a:t>
            </a:r>
            <a:r>
              <a:rPr kumimoji="0" lang="en-US" sz="2000" b="0" i="0" u="none" strike="noStrike" kern="0" cap="none" spc="0" normalizeH="0" dirty="0">
                <a:ln>
                  <a:noFill/>
                </a:ln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kind of thing gets very slow very quickly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dirty="0">
                <a:latin typeface="Calibri" pitchFamily="34" charset="0"/>
              </a:rPr>
              <a:t>Even worse if you have to simulate your opponent simulating you…</a:t>
            </a:r>
          </a:p>
          <a:p>
            <a:pPr marL="800082" lvl="1" indent="-342882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000" kern="0" noProof="0" dirty="0">
                <a:latin typeface="Calibri" pitchFamily="34" charset="0"/>
              </a:rPr>
              <a:t>… except for </a:t>
            </a:r>
            <a:r>
              <a:rPr lang="en-US" sz="2000" kern="0" noProof="0" dirty="0" err="1">
                <a:latin typeface="Calibri" pitchFamily="34" charset="0"/>
              </a:rPr>
              <a:t>minimax</a:t>
            </a:r>
            <a:r>
              <a:rPr lang="en-US" sz="2000" kern="0" noProof="0" dirty="0">
                <a:latin typeface="Calibri" pitchFamily="34" charset="0"/>
              </a:rPr>
              <a:t>, which</a:t>
            </a:r>
            <a:r>
              <a:rPr lang="en-US" sz="2000" kern="0" dirty="0">
                <a:latin typeface="Calibri" pitchFamily="34" charset="0"/>
              </a:rPr>
              <a:t> has the nice property that it all collapses into one game tree</a:t>
            </a:r>
            <a:endParaRPr lang="en-US" sz="2000" kern="0" noProof="0" dirty="0">
              <a:latin typeface="Calibri" pitchFamily="34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6107C5F-1B65-3C4C-9C19-5105CE4C34D6}"/>
              </a:ext>
            </a:extLst>
          </p:cNvPr>
          <p:cNvGrpSpPr/>
          <p:nvPr/>
        </p:nvGrpSpPr>
        <p:grpSpPr>
          <a:xfrm>
            <a:off x="3429000" y="2789236"/>
            <a:ext cx="2133600" cy="2286000"/>
            <a:chOff x="3429000" y="3048000"/>
            <a:chExt cx="2133600" cy="2286000"/>
          </a:xfrm>
        </p:grpSpPr>
        <p:sp>
          <p:nvSpPr>
            <p:cNvPr id="51" name="AutoShape 27">
              <a:extLst>
                <a:ext uri="{FF2B5EF4-FFF2-40B4-BE49-F238E27FC236}">
                  <a16:creationId xmlns:a16="http://schemas.microsoft.com/office/drawing/2014/main" id="{8EA4AD6D-BBA3-564E-B685-DEC36E3FE0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4038" y="3048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2" name="AutoShape 28">
              <a:extLst>
                <a:ext uri="{FF2B5EF4-FFF2-40B4-BE49-F238E27FC236}">
                  <a16:creationId xmlns:a16="http://schemas.microsoft.com/office/drawing/2014/main" id="{2F63BF34-9BBC-544E-82A1-867E526F952B}"/>
                </a:ext>
              </a:extLst>
            </p:cNvPr>
            <p:cNvCxnSpPr>
              <a:cxnSpLocks noChangeShapeType="1"/>
              <a:stCxn id="51" idx="3"/>
              <a:endCxn id="58" idx="0"/>
            </p:cNvCxnSpPr>
            <p:nvPr/>
          </p:nvCxnSpPr>
          <p:spPr bwMode="auto">
            <a:xfrm flipH="1">
              <a:off x="3935413" y="3276600"/>
              <a:ext cx="571500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3" name="AutoShape 29">
              <a:extLst>
                <a:ext uri="{FF2B5EF4-FFF2-40B4-BE49-F238E27FC236}">
                  <a16:creationId xmlns:a16="http://schemas.microsoft.com/office/drawing/2014/main" id="{1E52737B-84D6-2444-8B57-3AF3C86D2050}"/>
                </a:ext>
              </a:extLst>
            </p:cNvPr>
            <p:cNvCxnSpPr>
              <a:cxnSpLocks noChangeShapeType="1"/>
              <a:stCxn id="51" idx="3"/>
              <a:endCxn id="59" idx="0"/>
            </p:cNvCxnSpPr>
            <p:nvPr/>
          </p:nvCxnSpPr>
          <p:spPr bwMode="auto">
            <a:xfrm>
              <a:off x="4506913" y="3276600"/>
              <a:ext cx="573087" cy="4587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4" name="AutoShape 30">
              <a:extLst>
                <a:ext uri="{FF2B5EF4-FFF2-40B4-BE49-F238E27FC236}">
                  <a16:creationId xmlns:a16="http://schemas.microsoft.com/office/drawing/2014/main" id="{EAE83BB0-C269-1E49-AC6F-955C4E70F22D}"/>
                </a:ext>
              </a:extLst>
            </p:cNvPr>
            <p:cNvCxnSpPr>
              <a:cxnSpLocks noChangeShapeType="1"/>
              <a:stCxn id="58" idx="4"/>
              <a:endCxn id="62" idx="0"/>
            </p:cNvCxnSpPr>
            <p:nvPr/>
          </p:nvCxnSpPr>
          <p:spPr bwMode="auto">
            <a:xfrm flipH="1">
              <a:off x="3648075" y="4021138"/>
              <a:ext cx="286544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5" name="AutoShape 31">
              <a:extLst>
                <a:ext uri="{FF2B5EF4-FFF2-40B4-BE49-F238E27FC236}">
                  <a16:creationId xmlns:a16="http://schemas.microsoft.com/office/drawing/2014/main" id="{F35E8983-7880-334C-B84C-91317106BA5A}"/>
                </a:ext>
              </a:extLst>
            </p:cNvPr>
            <p:cNvCxnSpPr>
              <a:cxnSpLocks noChangeShapeType="1"/>
              <a:stCxn id="58" idx="4"/>
              <a:endCxn id="63" idx="0"/>
            </p:cNvCxnSpPr>
            <p:nvPr/>
          </p:nvCxnSpPr>
          <p:spPr bwMode="auto">
            <a:xfrm>
              <a:off x="3934619" y="4021138"/>
              <a:ext cx="246856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6" name="AutoShape 32">
              <a:extLst>
                <a:ext uri="{FF2B5EF4-FFF2-40B4-BE49-F238E27FC236}">
                  <a16:creationId xmlns:a16="http://schemas.microsoft.com/office/drawing/2014/main" id="{93736015-FEAC-A642-93A4-F75F6307917E}"/>
                </a:ext>
              </a:extLst>
            </p:cNvPr>
            <p:cNvCxnSpPr>
              <a:cxnSpLocks noChangeShapeType="1"/>
              <a:stCxn id="59" idx="4"/>
              <a:endCxn id="64" idx="0"/>
            </p:cNvCxnSpPr>
            <p:nvPr/>
          </p:nvCxnSpPr>
          <p:spPr bwMode="auto">
            <a:xfrm flipH="1">
              <a:off x="4810125" y="4021138"/>
              <a:ext cx="26987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57" name="AutoShape 33">
              <a:extLst>
                <a:ext uri="{FF2B5EF4-FFF2-40B4-BE49-F238E27FC236}">
                  <a16:creationId xmlns:a16="http://schemas.microsoft.com/office/drawing/2014/main" id="{8CCD95BA-1C15-304D-BB99-9DBEA536197C}"/>
                </a:ext>
              </a:extLst>
            </p:cNvPr>
            <p:cNvCxnSpPr>
              <a:cxnSpLocks noChangeShapeType="1"/>
              <a:stCxn id="59" idx="4"/>
              <a:endCxn id="65" idx="0"/>
            </p:cNvCxnSpPr>
            <p:nvPr/>
          </p:nvCxnSpPr>
          <p:spPr bwMode="auto">
            <a:xfrm>
              <a:off x="5080000" y="4021138"/>
              <a:ext cx="263525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58" name="Oval 34">
              <a:extLst>
                <a:ext uri="{FF2B5EF4-FFF2-40B4-BE49-F238E27FC236}">
                  <a16:creationId xmlns:a16="http://schemas.microsoft.com/office/drawing/2014/main" id="{88C5B73E-62FF-414B-894F-3C097742B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950" y="37353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Oval 35">
              <a:extLst>
                <a:ext uri="{FF2B5EF4-FFF2-40B4-BE49-F238E27FC236}">
                  <a16:creationId xmlns:a16="http://schemas.microsoft.com/office/drawing/2014/main" id="{E25EE7B5-5211-8B44-96B6-D896588E2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7125" y="37353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60" name="AutoShape 43">
              <a:extLst>
                <a:ext uri="{FF2B5EF4-FFF2-40B4-BE49-F238E27FC236}">
                  <a16:creationId xmlns:a16="http://schemas.microsoft.com/office/drawing/2014/main" id="{D1C9E2C9-EAB1-9E40-97E2-DEBB28572E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57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61" name="Line 44">
              <a:extLst>
                <a:ext uri="{FF2B5EF4-FFF2-40B4-BE49-F238E27FC236}">
                  <a16:creationId xmlns:a16="http://schemas.microsoft.com/office/drawing/2014/main" id="{68600189-C1BC-1A4C-BA9B-C8B330A9A9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29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AutoShape 45">
              <a:extLst>
                <a:ext uri="{FF2B5EF4-FFF2-40B4-BE49-F238E27FC236}">
                  <a16:creationId xmlns:a16="http://schemas.microsoft.com/office/drawing/2014/main" id="{4D75BC2D-E810-C441-A561-1C8FD492B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52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AutoShape 45">
              <a:extLst>
                <a:ext uri="{FF2B5EF4-FFF2-40B4-BE49-F238E27FC236}">
                  <a16:creationId xmlns:a16="http://schemas.microsoft.com/office/drawing/2014/main" id="{D4F84E46-70A1-0D44-AFEF-6947600054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AutoShape 45">
              <a:extLst>
                <a:ext uri="{FF2B5EF4-FFF2-40B4-BE49-F238E27FC236}">
                  <a16:creationId xmlns:a16="http://schemas.microsoft.com/office/drawing/2014/main" id="{86DDAC7E-D5DB-C044-9250-FB6C767AA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72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AutoShape 45">
              <a:extLst>
                <a:ext uri="{FF2B5EF4-FFF2-40B4-BE49-F238E27FC236}">
                  <a16:creationId xmlns:a16="http://schemas.microsoft.com/office/drawing/2014/main" id="{75B54563-847D-E744-9240-28FF2C808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0650" y="45720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66" name="AutoShape 43">
              <a:extLst>
                <a:ext uri="{FF2B5EF4-FFF2-40B4-BE49-F238E27FC236}">
                  <a16:creationId xmlns:a16="http://schemas.microsoft.com/office/drawing/2014/main" id="{65F60E00-3DC0-4948-B79D-E8846744A0D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191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67" name="Line 44">
              <a:extLst>
                <a:ext uri="{FF2B5EF4-FFF2-40B4-BE49-F238E27FC236}">
                  <a16:creationId xmlns:a16="http://schemas.microsoft.com/office/drawing/2014/main" id="{0A81DCB1-FEEE-B54C-87DB-0595409318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62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68" name="AutoShape 43">
              <a:extLst>
                <a:ext uri="{FF2B5EF4-FFF2-40B4-BE49-F238E27FC236}">
                  <a16:creationId xmlns:a16="http://schemas.microsoft.com/office/drawing/2014/main" id="{10780D5F-45A2-BC49-AD4A-D9E92EB1F10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8006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69" name="Line 44">
              <a:extLst>
                <a:ext uri="{FF2B5EF4-FFF2-40B4-BE49-F238E27FC236}">
                  <a16:creationId xmlns:a16="http://schemas.microsoft.com/office/drawing/2014/main" id="{9A15A265-D1CF-A24B-BBBF-D52C266E1C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720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70" name="AutoShape 43">
              <a:extLst>
                <a:ext uri="{FF2B5EF4-FFF2-40B4-BE49-F238E27FC236}">
                  <a16:creationId xmlns:a16="http://schemas.microsoft.com/office/drawing/2014/main" id="{43133A7B-5ABF-444C-B44F-89BF7D16F5E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34000" y="4800600"/>
              <a:ext cx="228600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1" name="Line 44">
              <a:extLst>
                <a:ext uri="{FF2B5EF4-FFF2-40B4-BE49-F238E27FC236}">
                  <a16:creationId xmlns:a16="http://schemas.microsoft.com/office/drawing/2014/main" id="{9169EE61-095D-CF49-8F1F-90FE29956A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05400" y="4800600"/>
              <a:ext cx="228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273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Dangers of Optimism and Pessimism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51649F75-E098-7943-A949-4C9A4F66D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3130" y="2369236"/>
            <a:ext cx="4710819" cy="37197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66178E34-ADD4-6947-B749-C8D6A799A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2275" y="2523872"/>
            <a:ext cx="4323969" cy="32264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C46CC3-4DFB-CF4E-A660-4E1BCCFD25E1}"/>
              </a:ext>
            </a:extLst>
          </p:cNvPr>
          <p:cNvSpPr txBox="1"/>
          <p:nvPr/>
        </p:nvSpPr>
        <p:spPr>
          <a:xfrm>
            <a:off x="8382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Dangerous Optimism</a:t>
            </a:r>
          </a:p>
          <a:p>
            <a:pPr algn="ctr"/>
            <a:r>
              <a:rPr lang="en-US" dirty="0">
                <a:latin typeface="Calibri" pitchFamily="34" charset="0"/>
              </a:rPr>
              <a:t>Assuming chance when the world is adversarial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A630C3-0B9A-B54C-A717-483F979685FA}"/>
              </a:ext>
            </a:extLst>
          </p:cNvPr>
          <p:cNvSpPr txBox="1"/>
          <p:nvPr/>
        </p:nvSpPr>
        <p:spPr>
          <a:xfrm>
            <a:off x="6248400" y="1394936"/>
            <a:ext cx="5105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Dangerous Pessimism</a:t>
            </a:r>
          </a:p>
          <a:p>
            <a:pPr algn="ctr"/>
            <a:r>
              <a:rPr lang="en-US" dirty="0">
                <a:latin typeface="Calibri" pitchFamily="34" charset="0"/>
              </a:rPr>
              <a:t>Assuming the worst case when it’s not likely</a:t>
            </a:r>
          </a:p>
        </p:txBody>
      </p:sp>
    </p:spTree>
    <p:extLst>
      <p:ext uri="{BB962C8B-B14F-4D97-AF65-F5344CB8AC3E}">
        <p14:creationId xmlns:p14="http://schemas.microsoft.com/office/powerpoint/2010/main" val="393577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Assumptions vs. Reality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7" name="Picture 2" descr="\\.host\Shared Folders\Shared with PC\images\min-vs-exp-2.png">
            <a:extLst>
              <a:ext uri="{FF2B5EF4-FFF2-40B4-BE49-F238E27FC236}">
                <a16:creationId xmlns:a16="http://schemas.microsoft.com/office/drawing/2014/main" id="{7FD9CE70-558B-1041-84C5-39DC16357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8952" y="1120774"/>
            <a:ext cx="32893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79E1A25-9A2D-9F4F-BC6B-D23BAC3AC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178602"/>
              </p:ext>
            </p:extLst>
          </p:nvPr>
        </p:nvGraphicFramePr>
        <p:xfrm>
          <a:off x="5407152" y="1273174"/>
          <a:ext cx="5715000" cy="309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Adversarial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Random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Minimax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Expectimax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TextBox 7">
            <a:extLst>
              <a:ext uri="{FF2B5EF4-FFF2-40B4-BE49-F238E27FC236}">
                <a16:creationId xmlns:a16="http://schemas.microsoft.com/office/drawing/2014/main" id="{0BC9C290-6CF0-A246-B23A-DC3FD7E46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752" y="5427443"/>
            <a:ext cx="67200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Calibri" pitchFamily="34" charset="0"/>
              </a:rPr>
              <a:t>Pacman</a:t>
            </a:r>
            <a:r>
              <a:rPr lang="en-US" dirty="0">
                <a:latin typeface="Calibri" pitchFamily="34" charset="0"/>
              </a:rPr>
              <a:t> used depth 4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avoids trouble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Ghost used depth 2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seeks </a:t>
            </a:r>
            <a:r>
              <a:rPr lang="en-US" dirty="0" err="1">
                <a:latin typeface="Calibri" pitchFamily="34" charset="0"/>
              </a:rPr>
              <a:t>Pacman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209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World Assumption Demo – Random Ghost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Expectimax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Pacman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2" name="WorldAssumptions_RandomGhostExpectimaxPacman.mp4" descr="WorldAssumptions_RandomGhostExpectimaxPacman.mp4">
            <a:hlinkClick r:id="" action="ppaction://media"/>
            <a:extLst>
              <a:ext uri="{FF2B5EF4-FFF2-40B4-BE49-F238E27FC236}">
                <a16:creationId xmlns:a16="http://schemas.microsoft.com/office/drawing/2014/main" id="{45B2C830-FFD9-7046-BD8B-D295EE363F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4265" y="1191769"/>
            <a:ext cx="7724850" cy="482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8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Today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86FADF23-A2F2-0C48-A9C6-44AB685309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943259"/>
            <a:ext cx="5562600" cy="1101692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/>
              <a:t>Expand search to address games with uncertain outcomes.</a:t>
            </a:r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1154D62F-90E5-BF45-953F-C8C004B31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39550" y="1361440"/>
            <a:ext cx="4152450" cy="29413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516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World Assumption Demo – Adversarial Ghost Minimax Pacman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2" name="WorldAssumptions_AdversarialGhostMinimaxPacman.mp4" descr="WorldAssumptions_AdversarialGhostMinimaxPacman.mp4">
            <a:hlinkClick r:id="" action="ppaction://media"/>
            <a:extLst>
              <a:ext uri="{FF2B5EF4-FFF2-40B4-BE49-F238E27FC236}">
                <a16:creationId xmlns:a16="http://schemas.microsoft.com/office/drawing/2014/main" id="{4A17D807-5956-FE42-BB86-E878B54EB8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7608" y="1015999"/>
            <a:ext cx="826008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8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World Assumption Demo – Adversarial Ghost </a:t>
            </a:r>
            <a:r>
              <a:rPr lang="en-US" sz="3500" dirty="0" err="1">
                <a:latin typeface="Calibri" panose="020F0502020204030204" pitchFamily="34" charset="0"/>
                <a:cs typeface="Calibri" panose="020F0502020204030204" pitchFamily="34" charset="0"/>
              </a:rPr>
              <a:t>Expectimax</a:t>
            </a:r>
            <a:r>
              <a:rPr lang="en-US" sz="3500" dirty="0">
                <a:latin typeface="Calibri" panose="020F0502020204030204" pitchFamily="34" charset="0"/>
                <a:cs typeface="Calibri" panose="020F0502020204030204" pitchFamily="34" charset="0"/>
              </a:rPr>
              <a:t> Pacman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2" name="WorldAssumptions_AdversarialGhostExpectimaxPacman.mp4" descr="WorldAssumptions_AdversarialGhostExpectimaxPacman.mp4">
            <a:hlinkClick r:id="" action="ppaction://media"/>
            <a:extLst>
              <a:ext uri="{FF2B5EF4-FFF2-40B4-BE49-F238E27FC236}">
                <a16:creationId xmlns:a16="http://schemas.microsoft.com/office/drawing/2014/main" id="{79AF323E-3A06-2C4E-BD1F-64A60873E0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3453" y="1020762"/>
            <a:ext cx="7990228" cy="499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45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World Assumption Demo – Random Ghost Minimax Pacman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3" name="WorldAssumptions_RandomGhostMinimaxPacman.mp4" descr="WorldAssumptions_RandomGhostMinimaxPacman.mp4">
            <a:hlinkClick r:id="" action="ppaction://media"/>
            <a:extLst>
              <a:ext uri="{FF2B5EF4-FFF2-40B4-BE49-F238E27FC236}">
                <a16:creationId xmlns:a16="http://schemas.microsoft.com/office/drawing/2014/main" id="{03585F29-72E3-EC4C-A95C-0DC69F730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67128" y="1181028"/>
            <a:ext cx="7731987" cy="483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8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Assumptions vs. Reality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7" name="Picture 2" descr="\\.host\Shared Folders\Shared with PC\images\min-vs-exp-2.png">
            <a:extLst>
              <a:ext uri="{FF2B5EF4-FFF2-40B4-BE49-F238E27FC236}">
                <a16:creationId xmlns:a16="http://schemas.microsoft.com/office/drawing/2014/main" id="{7FD9CE70-558B-1041-84C5-39DC16357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8952" y="1120774"/>
            <a:ext cx="3289300" cy="334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79E1A25-9A2D-9F4F-BC6B-D23BAC3AC0FD}"/>
              </a:ext>
            </a:extLst>
          </p:cNvPr>
          <p:cNvGraphicFramePr>
            <a:graphicFrameLocks noGrp="1"/>
          </p:cNvGraphicFramePr>
          <p:nvPr/>
        </p:nvGraphicFramePr>
        <p:xfrm>
          <a:off x="5407152" y="1273174"/>
          <a:ext cx="5715000" cy="3098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820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Adversarial 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Random</a:t>
                      </a:r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 Ghost</a:t>
                      </a:r>
                      <a:endParaRPr lang="en-US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Minimax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483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493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76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alibri"/>
                          <a:cs typeface="Calibri"/>
                        </a:rPr>
                        <a:t>Expectimax</a:t>
                      </a:r>
                      <a:r>
                        <a:rPr lang="en-US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n-US" dirty="0" err="1">
                          <a:latin typeface="Calibri"/>
                          <a:cs typeface="Calibri"/>
                        </a:rPr>
                        <a:t>Pacman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1/5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-303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Won 5/5</a:t>
                      </a:r>
                    </a:p>
                    <a:p>
                      <a:pPr algn="ctr"/>
                      <a:endParaRPr lang="en-US" sz="1050" dirty="0">
                        <a:latin typeface="Calibri"/>
                        <a:cs typeface="Calibri"/>
                      </a:endParaRPr>
                    </a:p>
                    <a:p>
                      <a:pPr algn="ctr"/>
                      <a:r>
                        <a:rPr lang="en-US" dirty="0">
                          <a:latin typeface="Calibri"/>
                          <a:cs typeface="Calibri"/>
                        </a:rPr>
                        <a:t>Avg.</a:t>
                      </a:r>
                      <a:r>
                        <a:rPr lang="en-US" baseline="0" dirty="0">
                          <a:latin typeface="Calibri"/>
                          <a:cs typeface="Calibri"/>
                        </a:rPr>
                        <a:t> Score: 503</a:t>
                      </a:r>
                      <a:endParaRPr lang="en-US" dirty="0">
                        <a:latin typeface="Calibri"/>
                        <a:cs typeface="Calibri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6">
            <a:extLst>
              <a:ext uri="{FF2B5EF4-FFF2-40B4-BE49-F238E27FC236}">
                <a16:creationId xmlns:a16="http://schemas.microsoft.com/office/drawing/2014/main" id="{3F3D2D11-7EB1-9948-A046-52A1EF1D1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1020" y="4473574"/>
            <a:ext cx="29611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Results from playing 5 games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0BC9C290-6CF0-A246-B23A-DC3FD7E46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752" y="5427443"/>
            <a:ext cx="67200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err="1">
                <a:latin typeface="Calibri" pitchFamily="34" charset="0"/>
              </a:rPr>
              <a:t>Pacman</a:t>
            </a:r>
            <a:r>
              <a:rPr lang="en-US" dirty="0">
                <a:latin typeface="Calibri" pitchFamily="34" charset="0"/>
              </a:rPr>
              <a:t> used depth 4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avoids trouble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Ghost used depth 2 search with an </a:t>
            </a:r>
            <a:r>
              <a:rPr lang="en-US" dirty="0" err="1">
                <a:latin typeface="Calibri" pitchFamily="34" charset="0"/>
              </a:rPr>
              <a:t>eval</a:t>
            </a:r>
            <a:r>
              <a:rPr lang="en-US" dirty="0">
                <a:latin typeface="Calibri" pitchFamily="34" charset="0"/>
              </a:rPr>
              <a:t> function that seeks </a:t>
            </a:r>
            <a:r>
              <a:rPr lang="en-US" dirty="0" err="1">
                <a:latin typeface="Calibri" pitchFamily="34" charset="0"/>
              </a:rPr>
              <a:t>Pacman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693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Backgammon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8268467-8BEA-F14F-ACE5-DAA46FA22D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6344" y="1003426"/>
            <a:ext cx="6553200" cy="4525963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Dice rolls increase </a:t>
            </a:r>
            <a:r>
              <a:rPr lang="en-US" sz="2200" i="1" dirty="0"/>
              <a:t>b</a:t>
            </a:r>
            <a:r>
              <a:rPr lang="en-US" sz="2200" dirty="0"/>
              <a:t>: 21 possible rolls with 2 dice</a:t>
            </a:r>
          </a:p>
          <a:p>
            <a:pPr lvl="1"/>
            <a:r>
              <a:rPr lang="en-US" sz="2000" dirty="0"/>
              <a:t>Backgammon </a:t>
            </a:r>
            <a:r>
              <a:rPr lang="en-US" sz="2000" dirty="0">
                <a:sym typeface="Symbol" pitchFamily="18" charset="2"/>
              </a:rPr>
              <a:t></a:t>
            </a:r>
            <a:r>
              <a:rPr lang="en-US" sz="2000" dirty="0"/>
              <a:t> 20 legal moves</a:t>
            </a:r>
          </a:p>
          <a:p>
            <a:pPr lvl="1"/>
            <a:r>
              <a:rPr lang="en-US" sz="2000" dirty="0"/>
              <a:t>Depth 2 = 20 x (21 x 20)</a:t>
            </a:r>
            <a:r>
              <a:rPr lang="en-US" sz="2000" baseline="30000" dirty="0"/>
              <a:t>3</a:t>
            </a:r>
            <a:r>
              <a:rPr lang="en-US" sz="2000" dirty="0"/>
              <a:t> = 1.2 x 10</a:t>
            </a:r>
            <a:r>
              <a:rPr lang="en-US" sz="2000" baseline="30000" dirty="0"/>
              <a:t>9</a:t>
            </a:r>
          </a:p>
          <a:p>
            <a:pPr lvl="4"/>
            <a:endParaRPr lang="en-US" sz="1200" dirty="0"/>
          </a:p>
          <a:p>
            <a:r>
              <a:rPr lang="en-US" sz="2200" dirty="0"/>
              <a:t>As depth increases, probability of reaching a given search node shrinks</a:t>
            </a:r>
          </a:p>
          <a:p>
            <a:pPr lvl="1"/>
            <a:r>
              <a:rPr lang="en-US" sz="2000" dirty="0"/>
              <a:t>So usefulness of search is diminished</a:t>
            </a:r>
          </a:p>
          <a:p>
            <a:pPr lvl="1"/>
            <a:r>
              <a:rPr lang="en-US" sz="2000" dirty="0"/>
              <a:t>So limiting depth is less damaging</a:t>
            </a:r>
          </a:p>
          <a:p>
            <a:pPr lvl="1"/>
            <a:r>
              <a:rPr lang="en-US" sz="2000" dirty="0"/>
              <a:t>But pruning is trickier…</a:t>
            </a:r>
          </a:p>
          <a:p>
            <a:pPr lvl="4"/>
            <a:endParaRPr lang="en-US" sz="1200" dirty="0"/>
          </a:p>
          <a:p>
            <a:r>
              <a:rPr lang="en-US" sz="2200" dirty="0"/>
              <a:t>Historic AI: </a:t>
            </a:r>
            <a:r>
              <a:rPr lang="en-US" sz="2200" dirty="0" err="1"/>
              <a:t>TDGammon</a:t>
            </a:r>
            <a:r>
              <a:rPr lang="en-US" sz="2200" dirty="0"/>
              <a:t> uses depth-2 search + very good evaluation function + reinforcement learning: </a:t>
            </a:r>
            <a:br>
              <a:rPr lang="en-US" sz="2200" dirty="0"/>
            </a:br>
            <a:r>
              <a:rPr lang="en-US" sz="2200" dirty="0"/>
              <a:t>world-champion level play</a:t>
            </a:r>
          </a:p>
          <a:p>
            <a:pPr lvl="3"/>
            <a:endParaRPr lang="en-US" sz="1000" dirty="0"/>
          </a:p>
          <a:p>
            <a:r>
              <a:rPr lang="en-US" sz="2200" dirty="0"/>
              <a:t>1</a:t>
            </a:r>
            <a:r>
              <a:rPr lang="en-US" sz="2200" baseline="30000" dirty="0"/>
              <a:t>st</a:t>
            </a:r>
            <a:r>
              <a:rPr lang="en-US" sz="2200" dirty="0"/>
              <a:t> AI world champion in any game!</a:t>
            </a:r>
          </a:p>
        </p:txBody>
      </p:sp>
      <p:pic>
        <p:nvPicPr>
          <p:cNvPr id="11" name="Picture 2" descr="http://upload.wikimedia.org/wikipedia/commons/3/30/Backgammon_lg.jpg">
            <a:extLst>
              <a:ext uri="{FF2B5EF4-FFF2-40B4-BE49-F238E27FC236}">
                <a16:creationId xmlns:a16="http://schemas.microsoft.com/office/drawing/2014/main" id="{08A7DBEC-81CA-FC45-8D80-FECDB0D34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6744" y="1185989"/>
            <a:ext cx="4229100" cy="28194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1A2221-96AF-2F4C-B3B2-2273E7CB405C}"/>
              </a:ext>
            </a:extLst>
          </p:cNvPr>
          <p:cNvSpPr txBox="1"/>
          <p:nvPr/>
        </p:nvSpPr>
        <p:spPr>
          <a:xfrm>
            <a:off x="8010144" y="6212212"/>
            <a:ext cx="411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Calibri" pitchFamily="34" charset="0"/>
              </a:rPr>
              <a:t>Image: Wikipedia</a:t>
            </a:r>
          </a:p>
        </p:txBody>
      </p:sp>
    </p:spTree>
    <p:extLst>
      <p:ext uri="{BB962C8B-B14F-4D97-AF65-F5344CB8AC3E}">
        <p14:creationId xmlns:p14="http://schemas.microsoft.com/office/powerpoint/2010/main" val="4103253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Other Game Types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6A566D2-D690-DE46-8C38-28FF90E5B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14725" y="1044574"/>
            <a:ext cx="5162550" cy="5105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580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Mixed Layer Types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4295C90-9E91-7D47-ACDD-2599BB457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1397" y="1681694"/>
            <a:ext cx="2432553" cy="27849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893A1914-FDD0-764A-B95F-3EFE0C45B6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3276600" cy="5029200"/>
          </a:xfrm>
        </p:spPr>
        <p:txBody>
          <a:bodyPr/>
          <a:lstStyle/>
          <a:p>
            <a:r>
              <a:rPr lang="en-US" sz="2800" dirty="0"/>
              <a:t>E.g. Backgammon</a:t>
            </a:r>
          </a:p>
          <a:p>
            <a:r>
              <a:rPr lang="en-US" sz="2800" dirty="0" err="1"/>
              <a:t>Expectiminimax</a:t>
            </a:r>
            <a:endParaRPr lang="en-US" sz="2800" dirty="0"/>
          </a:p>
          <a:p>
            <a:pPr lvl="1"/>
            <a:r>
              <a:rPr lang="en-US" sz="2400" dirty="0"/>
              <a:t>Environment is an extra “random agent” player that moves after each min/max agent</a:t>
            </a:r>
          </a:p>
          <a:p>
            <a:pPr lvl="1"/>
            <a:r>
              <a:rPr lang="en-US" sz="2400" dirty="0"/>
              <a:t>Each node computes the appropriate combination of its children</a:t>
            </a:r>
          </a:p>
          <a:p>
            <a:pPr lvl="1"/>
            <a:endParaRPr lang="en-US" sz="2200" dirty="0"/>
          </a:p>
          <a:p>
            <a:endParaRPr lang="en-US" sz="2200" dirty="0"/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A7AD1887-D0AE-DE40-99C8-A1DB7386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92865" y="1219200"/>
            <a:ext cx="1045620" cy="1033462"/>
          </a:xfrm>
          <a:prstGeom prst="rect">
            <a:avLst/>
          </a:prstGeom>
          <a:noFill/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BCDA1733-8E59-5743-B599-6D4032483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44200" y="3310622"/>
            <a:ext cx="928884" cy="1032093"/>
          </a:xfrm>
          <a:prstGeom prst="rect">
            <a:avLst/>
          </a:prstGeom>
          <a:noFill/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8D32ADC2-2F88-D445-9AD6-C6E62AAF7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542" y="2258167"/>
            <a:ext cx="909315" cy="1018433"/>
          </a:xfrm>
          <a:prstGeom prst="rect">
            <a:avLst/>
          </a:prstGeom>
          <a:noFill/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D471CF1-7D9F-2E4C-9C43-16CC453A7275}"/>
              </a:ext>
            </a:extLst>
          </p:cNvPr>
          <p:cNvGrpSpPr/>
          <p:nvPr/>
        </p:nvGrpSpPr>
        <p:grpSpPr>
          <a:xfrm>
            <a:off x="7086600" y="1600200"/>
            <a:ext cx="3048000" cy="3352800"/>
            <a:chOff x="7315200" y="1539240"/>
            <a:chExt cx="2133600" cy="2346960"/>
          </a:xfrm>
        </p:grpSpPr>
        <p:sp>
          <p:nvSpPr>
            <p:cNvPr id="16" name="AutoShape 27">
              <a:extLst>
                <a:ext uri="{FF2B5EF4-FFF2-40B4-BE49-F238E27FC236}">
                  <a16:creationId xmlns:a16="http://schemas.microsoft.com/office/drawing/2014/main" id="{E0020318-84A1-1E47-AE93-940B0F8F90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9600" y="153924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7" name="AutoShape 28">
              <a:extLst>
                <a:ext uri="{FF2B5EF4-FFF2-40B4-BE49-F238E27FC236}">
                  <a16:creationId xmlns:a16="http://schemas.microsoft.com/office/drawing/2014/main" id="{5993862B-73D3-8E4E-84AC-DECF70ED7D3D}"/>
                </a:ext>
              </a:extLst>
            </p:cNvPr>
            <p:cNvCxnSpPr>
              <a:cxnSpLocks noChangeShapeType="1"/>
              <a:stCxn id="16" idx="3"/>
              <a:endCxn id="23" idx="0"/>
            </p:cNvCxnSpPr>
            <p:nvPr/>
          </p:nvCxnSpPr>
          <p:spPr bwMode="auto">
            <a:xfrm flipH="1">
              <a:off x="7720807" y="1767840"/>
              <a:ext cx="651669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29">
              <a:extLst>
                <a:ext uri="{FF2B5EF4-FFF2-40B4-BE49-F238E27FC236}">
                  <a16:creationId xmlns:a16="http://schemas.microsoft.com/office/drawing/2014/main" id="{1D82C12C-9235-5340-B65F-8444FE3CC821}"/>
                </a:ext>
              </a:extLst>
            </p:cNvPr>
            <p:cNvCxnSpPr>
              <a:cxnSpLocks noChangeShapeType="1"/>
              <a:stCxn id="16" idx="3"/>
              <a:endCxn id="24" idx="0"/>
            </p:cNvCxnSpPr>
            <p:nvPr/>
          </p:nvCxnSpPr>
          <p:spPr bwMode="auto">
            <a:xfrm>
              <a:off x="8372475" y="1767840"/>
              <a:ext cx="646112" cy="51974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30">
              <a:extLst>
                <a:ext uri="{FF2B5EF4-FFF2-40B4-BE49-F238E27FC236}">
                  <a16:creationId xmlns:a16="http://schemas.microsoft.com/office/drawing/2014/main" id="{63D6A7C4-C92E-2844-9FEB-1B4F9E067C12}"/>
                </a:ext>
              </a:extLst>
            </p:cNvPr>
            <p:cNvCxnSpPr>
              <a:cxnSpLocks noChangeShapeType="1"/>
              <a:stCxn id="23" idx="4"/>
              <a:endCxn id="25" idx="3"/>
            </p:cNvCxnSpPr>
            <p:nvPr/>
          </p:nvCxnSpPr>
          <p:spPr bwMode="auto">
            <a:xfrm flipH="1">
              <a:off x="7458075" y="2573338"/>
              <a:ext cx="262731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0" name="AutoShape 31">
              <a:extLst>
                <a:ext uri="{FF2B5EF4-FFF2-40B4-BE49-F238E27FC236}">
                  <a16:creationId xmlns:a16="http://schemas.microsoft.com/office/drawing/2014/main" id="{8532997E-C1E2-A74C-BC5E-7D25E2F93A72}"/>
                </a:ext>
              </a:extLst>
            </p:cNvPr>
            <p:cNvCxnSpPr>
              <a:cxnSpLocks noChangeShapeType="1"/>
              <a:stCxn id="23" idx="4"/>
              <a:endCxn id="26" idx="3"/>
            </p:cNvCxnSpPr>
            <p:nvPr/>
          </p:nvCxnSpPr>
          <p:spPr bwMode="auto">
            <a:xfrm>
              <a:off x="7720806" y="2573338"/>
              <a:ext cx="289719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1" name="AutoShape 32">
              <a:extLst>
                <a:ext uri="{FF2B5EF4-FFF2-40B4-BE49-F238E27FC236}">
                  <a16:creationId xmlns:a16="http://schemas.microsoft.com/office/drawing/2014/main" id="{195FCAAD-C8C8-7646-9194-85D059D81681}"/>
                </a:ext>
              </a:extLst>
            </p:cNvPr>
            <p:cNvCxnSpPr>
              <a:cxnSpLocks noChangeShapeType="1"/>
              <a:stCxn id="24" idx="4"/>
              <a:endCxn id="27" idx="3"/>
            </p:cNvCxnSpPr>
            <p:nvPr/>
          </p:nvCxnSpPr>
          <p:spPr bwMode="auto">
            <a:xfrm flipH="1">
              <a:off x="8753475" y="2573338"/>
              <a:ext cx="265112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2" name="AutoShape 33">
              <a:extLst>
                <a:ext uri="{FF2B5EF4-FFF2-40B4-BE49-F238E27FC236}">
                  <a16:creationId xmlns:a16="http://schemas.microsoft.com/office/drawing/2014/main" id="{B5E7143D-C1E1-D34B-8C48-9922AAA43CE7}"/>
                </a:ext>
              </a:extLst>
            </p:cNvPr>
            <p:cNvCxnSpPr>
              <a:cxnSpLocks noChangeShapeType="1"/>
              <a:stCxn id="24" idx="4"/>
              <a:endCxn id="28" idx="3"/>
            </p:cNvCxnSpPr>
            <p:nvPr/>
          </p:nvCxnSpPr>
          <p:spPr bwMode="auto">
            <a:xfrm>
              <a:off x="9018587" y="2573338"/>
              <a:ext cx="287338" cy="5508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23" name="Oval 34">
              <a:extLst>
                <a:ext uri="{FF2B5EF4-FFF2-40B4-BE49-F238E27FC236}">
                  <a16:creationId xmlns:a16="http://schemas.microsoft.com/office/drawing/2014/main" id="{C7DDEBAF-500C-B74F-8CE6-3D95FF1927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77137" y="2287588"/>
              <a:ext cx="287338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35">
              <a:extLst>
                <a:ext uri="{FF2B5EF4-FFF2-40B4-BE49-F238E27FC236}">
                  <a16:creationId xmlns:a16="http://schemas.microsoft.com/office/drawing/2014/main" id="{E1F99A12-F7C0-6349-B0C4-256FA420F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5712" y="2287588"/>
              <a:ext cx="285750" cy="2857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27">
              <a:extLst>
                <a:ext uri="{FF2B5EF4-FFF2-40B4-BE49-F238E27FC236}">
                  <a16:creationId xmlns:a16="http://schemas.microsoft.com/office/drawing/2014/main" id="{C05AE87C-EAF7-2A4D-AB78-FB2125EF05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3152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AutoShape 27">
              <a:extLst>
                <a:ext uri="{FF2B5EF4-FFF2-40B4-BE49-F238E27FC236}">
                  <a16:creationId xmlns:a16="http://schemas.microsoft.com/office/drawing/2014/main" id="{2D66F5DF-2258-954C-BEFB-AEAC8B0291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8676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27">
              <a:extLst>
                <a:ext uri="{FF2B5EF4-FFF2-40B4-BE49-F238E27FC236}">
                  <a16:creationId xmlns:a16="http://schemas.microsoft.com/office/drawing/2014/main" id="{62934386-8470-3649-A139-9B0D7ED636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61060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27">
              <a:extLst>
                <a:ext uri="{FF2B5EF4-FFF2-40B4-BE49-F238E27FC236}">
                  <a16:creationId xmlns:a16="http://schemas.microsoft.com/office/drawing/2014/main" id="{9BD96376-8E24-354F-808A-BC213C2DD82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9163050" y="3124200"/>
              <a:ext cx="285750" cy="228600"/>
            </a:xfrm>
            <a:prstGeom prst="triangle">
              <a:avLst>
                <a:gd name="adj" fmla="val 50000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9" name="AutoShape 32">
              <a:extLst>
                <a:ext uri="{FF2B5EF4-FFF2-40B4-BE49-F238E27FC236}">
                  <a16:creationId xmlns:a16="http://schemas.microsoft.com/office/drawing/2014/main" id="{932687C0-BEB6-034D-9485-A72EB30176A5}"/>
                </a:ext>
              </a:extLst>
            </p:cNvPr>
            <p:cNvCxnSpPr>
              <a:cxnSpLocks noChangeShapeType="1"/>
              <a:stCxn id="25" idx="0"/>
            </p:cNvCxnSpPr>
            <p:nvPr/>
          </p:nvCxnSpPr>
          <p:spPr bwMode="auto">
            <a:xfrm flipH="1">
              <a:off x="7315200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0" name="AutoShape 33">
              <a:extLst>
                <a:ext uri="{FF2B5EF4-FFF2-40B4-BE49-F238E27FC236}">
                  <a16:creationId xmlns:a16="http://schemas.microsoft.com/office/drawing/2014/main" id="{C3C9CAA4-08DE-9541-995A-41B5F9C657DA}"/>
                </a:ext>
              </a:extLst>
            </p:cNvPr>
            <p:cNvCxnSpPr>
              <a:cxnSpLocks noChangeShapeType="1"/>
              <a:stCxn id="25" idx="0"/>
            </p:cNvCxnSpPr>
            <p:nvPr/>
          </p:nvCxnSpPr>
          <p:spPr bwMode="auto">
            <a:xfrm>
              <a:off x="74580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1" name="AutoShape 32">
              <a:extLst>
                <a:ext uri="{FF2B5EF4-FFF2-40B4-BE49-F238E27FC236}">
                  <a16:creationId xmlns:a16="http://schemas.microsoft.com/office/drawing/2014/main" id="{4F6C2116-4013-5047-9A33-828A362FD51F}"/>
                </a:ext>
              </a:extLst>
            </p:cNvPr>
            <p:cNvCxnSpPr>
              <a:cxnSpLocks noChangeShapeType="1"/>
              <a:stCxn id="26" idx="0"/>
            </p:cNvCxnSpPr>
            <p:nvPr/>
          </p:nvCxnSpPr>
          <p:spPr bwMode="auto">
            <a:xfrm flipH="1">
              <a:off x="7848601" y="3352800"/>
              <a:ext cx="16192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2" name="AutoShape 33">
              <a:extLst>
                <a:ext uri="{FF2B5EF4-FFF2-40B4-BE49-F238E27FC236}">
                  <a16:creationId xmlns:a16="http://schemas.microsoft.com/office/drawing/2014/main" id="{5520FB62-7FE6-9A47-834B-D9AF375983C1}"/>
                </a:ext>
              </a:extLst>
            </p:cNvPr>
            <p:cNvCxnSpPr>
              <a:cxnSpLocks noChangeShapeType="1"/>
              <a:stCxn id="26" idx="0"/>
            </p:cNvCxnSpPr>
            <p:nvPr/>
          </p:nvCxnSpPr>
          <p:spPr bwMode="auto">
            <a:xfrm>
              <a:off x="8010525" y="3352800"/>
              <a:ext cx="14287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3" name="AutoShape 32">
              <a:extLst>
                <a:ext uri="{FF2B5EF4-FFF2-40B4-BE49-F238E27FC236}">
                  <a16:creationId xmlns:a16="http://schemas.microsoft.com/office/drawing/2014/main" id="{18EC48D7-B1B2-904E-A77C-5FCB3231D14A}"/>
                </a:ext>
              </a:extLst>
            </p:cNvPr>
            <p:cNvCxnSpPr>
              <a:cxnSpLocks noChangeShapeType="1"/>
              <a:stCxn id="27" idx="0"/>
            </p:cNvCxnSpPr>
            <p:nvPr/>
          </p:nvCxnSpPr>
          <p:spPr bwMode="auto">
            <a:xfrm flipH="1">
              <a:off x="8610601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4" name="AutoShape 33">
              <a:extLst>
                <a:ext uri="{FF2B5EF4-FFF2-40B4-BE49-F238E27FC236}">
                  <a16:creationId xmlns:a16="http://schemas.microsoft.com/office/drawing/2014/main" id="{C73843A0-2D35-5941-952D-63B327E4FF0A}"/>
                </a:ext>
              </a:extLst>
            </p:cNvPr>
            <p:cNvCxnSpPr>
              <a:cxnSpLocks noChangeShapeType="1"/>
              <a:stCxn id="27" idx="0"/>
            </p:cNvCxnSpPr>
            <p:nvPr/>
          </p:nvCxnSpPr>
          <p:spPr bwMode="auto">
            <a:xfrm>
              <a:off x="8753475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5" name="AutoShape 32">
              <a:extLst>
                <a:ext uri="{FF2B5EF4-FFF2-40B4-BE49-F238E27FC236}">
                  <a16:creationId xmlns:a16="http://schemas.microsoft.com/office/drawing/2014/main" id="{F1969760-1E3C-B343-84F8-2E021B9608CF}"/>
                </a:ext>
              </a:extLst>
            </p:cNvPr>
            <p:cNvCxnSpPr>
              <a:cxnSpLocks noChangeShapeType="1"/>
              <a:stCxn id="28" idx="0"/>
            </p:cNvCxnSpPr>
            <p:nvPr/>
          </p:nvCxnSpPr>
          <p:spPr bwMode="auto">
            <a:xfrm flipH="1">
              <a:off x="9144000" y="3352800"/>
              <a:ext cx="161925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" name="AutoShape 33">
              <a:extLst>
                <a:ext uri="{FF2B5EF4-FFF2-40B4-BE49-F238E27FC236}">
                  <a16:creationId xmlns:a16="http://schemas.microsoft.com/office/drawing/2014/main" id="{3C1964B2-7D44-7446-A59B-3F4A0CF9446D}"/>
                </a:ext>
              </a:extLst>
            </p:cNvPr>
            <p:cNvCxnSpPr>
              <a:cxnSpLocks noChangeShapeType="1"/>
              <a:stCxn id="28" idx="0"/>
            </p:cNvCxnSpPr>
            <p:nvPr/>
          </p:nvCxnSpPr>
          <p:spPr bwMode="auto">
            <a:xfrm>
              <a:off x="9305925" y="3352800"/>
              <a:ext cx="142874" cy="5334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889533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Multi-Agent Utilities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6E2BF51B-E0F9-F84D-901A-EB2F3C218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4323855"/>
            <a:ext cx="3657600" cy="234305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E653839-3ECC-4646-8228-0D1144B33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37112" y="305570"/>
            <a:ext cx="3454888" cy="2041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EF52B625-948D-DB46-9125-2784BBF441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8570"/>
            <a:ext cx="8610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What if the game is not zero-sum, or has multiple players?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Generalization of </a:t>
            </a:r>
            <a:r>
              <a:rPr lang="en-US" sz="2400" dirty="0" err="1"/>
              <a:t>minimax</a:t>
            </a:r>
            <a:r>
              <a:rPr lang="en-US" sz="2400" dirty="0"/>
              <a:t>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Terminals have utility tuples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Node values are also utility tuples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Each player maximizes its own component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give rise to cooperation and</a:t>
            </a:r>
          </a:p>
          <a:p>
            <a:pPr lvl="1">
              <a:lnSpc>
                <a:spcPct val="80000"/>
              </a:lnSpc>
              <a:buNone/>
            </a:pPr>
            <a:r>
              <a:rPr lang="en-US" sz="2000" dirty="0"/>
              <a:t>	competition dynamically…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A63E47D-0545-5142-AC02-CC7259C83705}"/>
              </a:ext>
            </a:extLst>
          </p:cNvPr>
          <p:cNvGrpSpPr/>
          <p:nvPr/>
        </p:nvGrpSpPr>
        <p:grpSpPr>
          <a:xfrm>
            <a:off x="4572000" y="1972273"/>
            <a:ext cx="6934200" cy="3742727"/>
            <a:chOff x="3200400" y="2057400"/>
            <a:chExt cx="5638800" cy="3043536"/>
          </a:xfrm>
        </p:grpSpPr>
        <p:sp>
          <p:nvSpPr>
            <p:cNvPr id="14" name="Text Box 25">
              <a:extLst>
                <a:ext uri="{FF2B5EF4-FFF2-40B4-BE49-F238E27FC236}">
                  <a16:creationId xmlns:a16="http://schemas.microsoft.com/office/drawing/2014/main" id="{B1A7566F-BF04-2242-8787-426C1A12AA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6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6</a:t>
              </a:r>
            </a:p>
          </p:txBody>
        </p:sp>
        <p:sp>
          <p:nvSpPr>
            <p:cNvPr id="15" name="Text Box 26">
              <a:extLst>
                <a:ext uri="{FF2B5EF4-FFF2-40B4-BE49-F238E27FC236}">
                  <a16:creationId xmlns:a16="http://schemas.microsoft.com/office/drawing/2014/main" id="{ED2D9D42-93B7-7E4A-B840-CE40D551EC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6" name="Text Box 27">
              <a:extLst>
                <a:ext uri="{FF2B5EF4-FFF2-40B4-BE49-F238E27FC236}">
                  <a16:creationId xmlns:a16="http://schemas.microsoft.com/office/drawing/2014/main" id="{7D72613C-3D9E-8745-A716-F70CF7862E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/>
                  <a:cs typeface="Calibri"/>
                </a:rPr>
                <a:t>6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latin typeface="Calibri"/>
                  <a:cs typeface="Calibri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17" name="Text Box 28">
              <a:extLst>
                <a:ext uri="{FF2B5EF4-FFF2-40B4-BE49-F238E27FC236}">
                  <a16:creationId xmlns:a16="http://schemas.microsoft.com/office/drawing/2014/main" id="{28D9D0D5-DA1B-AE42-9697-7EE953A94F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18" name="Text Box 29">
              <a:extLst>
                <a:ext uri="{FF2B5EF4-FFF2-40B4-BE49-F238E27FC236}">
                  <a16:creationId xmlns:a16="http://schemas.microsoft.com/office/drawing/2014/main" id="{30221D7A-D388-4643-AF09-46EE37DB76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7</a:t>
              </a:r>
            </a:p>
          </p:txBody>
        </p:sp>
        <p:sp>
          <p:nvSpPr>
            <p:cNvPr id="19" name="Text Box 30">
              <a:extLst>
                <a:ext uri="{FF2B5EF4-FFF2-40B4-BE49-F238E27FC236}">
                  <a16:creationId xmlns:a16="http://schemas.microsoft.com/office/drawing/2014/main" id="{5D1A9BC8-6C3E-8640-BF3D-6FF0440B9A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1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2</a:t>
              </a:r>
            </a:p>
          </p:txBody>
        </p:sp>
        <p:sp>
          <p:nvSpPr>
            <p:cNvPr id="20" name="Text Box 31">
              <a:extLst>
                <a:ext uri="{FF2B5EF4-FFF2-40B4-BE49-F238E27FC236}">
                  <a16:creationId xmlns:a16="http://schemas.microsoft.com/office/drawing/2014/main" id="{1405F6A3-D7E6-2544-809E-9C744AD2AE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7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1</a:t>
              </a:r>
            </a:p>
          </p:txBody>
        </p:sp>
        <p:sp>
          <p:nvSpPr>
            <p:cNvPr id="21" name="Text Box 32">
              <a:extLst>
                <a:ext uri="{FF2B5EF4-FFF2-40B4-BE49-F238E27FC236}">
                  <a16:creationId xmlns:a16="http://schemas.microsoft.com/office/drawing/2014/main" id="{116B90F2-36E4-E942-8B6E-21F907DC57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Calibri"/>
                  <a:cs typeface="Calibri"/>
                </a:rPr>
                <a:t>5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3333FF"/>
                  </a:solidFill>
                  <a:latin typeface="Calibri"/>
                  <a:cs typeface="Calibri"/>
                </a:rPr>
                <a:t>2</a:t>
              </a:r>
              <a:r>
                <a:rPr lang="en-US">
                  <a:latin typeface="Calibri"/>
                  <a:cs typeface="Calibri"/>
                </a:rPr>
                <a:t>,</a:t>
              </a:r>
              <a:r>
                <a:rPr lang="en-US">
                  <a:solidFill>
                    <a:srgbClr val="008000"/>
                  </a:solidFill>
                  <a:latin typeface="Calibri"/>
                  <a:cs typeface="Calibri"/>
                </a:rPr>
                <a:t>5</a:t>
              </a:r>
            </a:p>
          </p:txBody>
        </p:sp>
        <p:cxnSp>
          <p:nvCxnSpPr>
            <p:cNvPr id="22" name="AutoShape 11">
              <a:extLst>
                <a:ext uri="{FF2B5EF4-FFF2-40B4-BE49-F238E27FC236}">
                  <a16:creationId xmlns:a16="http://schemas.microsoft.com/office/drawing/2014/main" id="{D918DD28-8757-6745-80A4-FE2B38929E2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3" name="AutoShape 12">
              <a:extLst>
                <a:ext uri="{FF2B5EF4-FFF2-40B4-BE49-F238E27FC236}">
                  <a16:creationId xmlns:a16="http://schemas.microsoft.com/office/drawing/2014/main" id="{F922BE41-D24E-EE40-B489-39644ABAA1F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4" name="AutoShape 13">
              <a:extLst>
                <a:ext uri="{FF2B5EF4-FFF2-40B4-BE49-F238E27FC236}">
                  <a16:creationId xmlns:a16="http://schemas.microsoft.com/office/drawing/2014/main" id="{2E5D0559-1021-1848-810D-9DA5B7C3EC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5" name="AutoShape 14">
              <a:extLst>
                <a:ext uri="{FF2B5EF4-FFF2-40B4-BE49-F238E27FC236}">
                  <a16:creationId xmlns:a16="http://schemas.microsoft.com/office/drawing/2014/main" id="{6C252344-0C8A-584B-8BA3-DB0339F6600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6" name="AutoShape 15">
              <a:extLst>
                <a:ext uri="{FF2B5EF4-FFF2-40B4-BE49-F238E27FC236}">
                  <a16:creationId xmlns:a16="http://schemas.microsoft.com/office/drawing/2014/main" id="{338FA8CB-06F1-3E4C-B4E6-BA07F87B4EC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7" name="AutoShape 16">
              <a:extLst>
                <a:ext uri="{FF2B5EF4-FFF2-40B4-BE49-F238E27FC236}">
                  <a16:creationId xmlns:a16="http://schemas.microsoft.com/office/drawing/2014/main" id="{2572E7DA-E58B-544F-8804-6FD5CF28C20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17">
              <a:extLst>
                <a:ext uri="{FF2B5EF4-FFF2-40B4-BE49-F238E27FC236}">
                  <a16:creationId xmlns:a16="http://schemas.microsoft.com/office/drawing/2014/main" id="{5F54D1D2-D55A-524B-8A1B-2AB7E0D9E61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18">
              <a:extLst>
                <a:ext uri="{FF2B5EF4-FFF2-40B4-BE49-F238E27FC236}">
                  <a16:creationId xmlns:a16="http://schemas.microsoft.com/office/drawing/2014/main" id="{3537DDCB-FA6A-AC49-92EF-A0DB5EE5C6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0" name="AutoShape 19">
              <a:extLst>
                <a:ext uri="{FF2B5EF4-FFF2-40B4-BE49-F238E27FC236}">
                  <a16:creationId xmlns:a16="http://schemas.microsoft.com/office/drawing/2014/main" id="{E2E6F9D7-B2B5-B74D-B870-77A1CA960C0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1" name="AutoShape 20">
              <a:extLst>
                <a:ext uri="{FF2B5EF4-FFF2-40B4-BE49-F238E27FC236}">
                  <a16:creationId xmlns:a16="http://schemas.microsoft.com/office/drawing/2014/main" id="{7CDD5FB3-A4E8-F84B-8970-071E71D6EC5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2" name="AutoShape 21">
              <a:extLst>
                <a:ext uri="{FF2B5EF4-FFF2-40B4-BE49-F238E27FC236}">
                  <a16:creationId xmlns:a16="http://schemas.microsoft.com/office/drawing/2014/main" id="{E01935D9-00AF-2441-B748-73E7157452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3" name="AutoShape 22">
              <a:extLst>
                <a:ext uri="{FF2B5EF4-FFF2-40B4-BE49-F238E27FC236}">
                  <a16:creationId xmlns:a16="http://schemas.microsoft.com/office/drawing/2014/main" id="{DEE16D3C-AE37-244D-A5D1-CC75BDC890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4" name="AutoShape 23">
              <a:extLst>
                <a:ext uri="{FF2B5EF4-FFF2-40B4-BE49-F238E27FC236}">
                  <a16:creationId xmlns:a16="http://schemas.microsoft.com/office/drawing/2014/main" id="{726A5B6B-43E1-C74A-AA69-D21EFDB5555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5" name="AutoShape 24">
              <a:extLst>
                <a:ext uri="{FF2B5EF4-FFF2-40B4-BE49-F238E27FC236}">
                  <a16:creationId xmlns:a16="http://schemas.microsoft.com/office/drawing/2014/main" id="{939B8B45-B665-4C41-8001-CFE3B94DFE4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36" name="AutoShape 27">
              <a:extLst>
                <a:ext uri="{FF2B5EF4-FFF2-40B4-BE49-F238E27FC236}">
                  <a16:creationId xmlns:a16="http://schemas.microsoft.com/office/drawing/2014/main" id="{EC39E0E9-6C4C-934E-9A5C-E38F4406E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7" name="AutoShape 27">
              <a:extLst>
                <a:ext uri="{FF2B5EF4-FFF2-40B4-BE49-F238E27FC236}">
                  <a16:creationId xmlns:a16="http://schemas.microsoft.com/office/drawing/2014/main" id="{DAD08FD4-8414-F746-9C71-60D3BAF8B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8" name="AutoShape 27">
              <a:extLst>
                <a:ext uri="{FF2B5EF4-FFF2-40B4-BE49-F238E27FC236}">
                  <a16:creationId xmlns:a16="http://schemas.microsoft.com/office/drawing/2014/main" id="{98B7734F-66BA-C14C-8054-E30C71530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9" name="AutoShape 27">
              <a:extLst>
                <a:ext uri="{FF2B5EF4-FFF2-40B4-BE49-F238E27FC236}">
                  <a16:creationId xmlns:a16="http://schemas.microsoft.com/office/drawing/2014/main" id="{9E1D1AE7-F2FE-BB42-8196-F75F3A51B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0" name="AutoShape 27">
              <a:extLst>
                <a:ext uri="{FF2B5EF4-FFF2-40B4-BE49-F238E27FC236}">
                  <a16:creationId xmlns:a16="http://schemas.microsoft.com/office/drawing/2014/main" id="{FC143066-CFC8-6943-AA9F-9BBD1F252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" name="AutoShape 27">
              <a:extLst>
                <a:ext uri="{FF2B5EF4-FFF2-40B4-BE49-F238E27FC236}">
                  <a16:creationId xmlns:a16="http://schemas.microsoft.com/office/drawing/2014/main" id="{A0EA7478-F0F8-CC4B-9432-A270549D3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2" name="AutoShape 27">
              <a:extLst>
                <a:ext uri="{FF2B5EF4-FFF2-40B4-BE49-F238E27FC236}">
                  <a16:creationId xmlns:a16="http://schemas.microsoft.com/office/drawing/2014/main" id="{DB32DCDE-8847-3C47-BA37-43074B7CE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869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Utilities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03F2E55-6E48-6B4E-BDD5-F7E2207B6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0275" y="1138682"/>
            <a:ext cx="6389338" cy="441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427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Maximum Expected Utility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29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E2297407-6457-E240-9B95-E19A44119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43112" y="1030524"/>
            <a:ext cx="3704463" cy="27642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38AD3911-E109-1747-8DC5-8183F83F537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5488" y="1172184"/>
            <a:ext cx="7924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Why should we average utilities?  Why not </a:t>
            </a:r>
            <a:r>
              <a:rPr lang="en-US" sz="2400" dirty="0" err="1"/>
              <a:t>minimax</a:t>
            </a:r>
            <a:r>
              <a:rPr lang="en-US" sz="2400" dirty="0"/>
              <a:t>?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Principle of maximum expected utility: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 rational agent should chose the action that </a:t>
            </a:r>
            <a:r>
              <a:rPr lang="en-US" sz="2000" dirty="0">
                <a:solidFill>
                  <a:srgbClr val="CC0000"/>
                </a:solidFill>
              </a:rPr>
              <a:t>maximizes its expected utility, given its knowledge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r>
              <a:rPr lang="en-US" sz="2400" dirty="0"/>
              <a:t>Questions:</a:t>
            </a:r>
          </a:p>
          <a:p>
            <a:pPr lvl="1"/>
            <a:r>
              <a:rPr lang="en-US" sz="2000" dirty="0"/>
              <a:t>Where do utilities come from?</a:t>
            </a:r>
          </a:p>
          <a:p>
            <a:pPr lvl="1"/>
            <a:r>
              <a:rPr lang="en-US" sz="2000" dirty="0"/>
              <a:t>How do we know such utilities even exist?</a:t>
            </a:r>
          </a:p>
          <a:p>
            <a:pPr lvl="1"/>
            <a:r>
              <a:rPr lang="en-US" sz="2000" dirty="0"/>
              <a:t>How do we know that averaging even makes sense?</a:t>
            </a:r>
          </a:p>
          <a:p>
            <a:pPr lvl="1"/>
            <a:r>
              <a:rPr lang="en-US" sz="2000" dirty="0"/>
              <a:t>What if our behavior (preferences) can’t be described by utilities?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349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Alpha Beta Quiz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7" name="Picture 6" descr="alpha-beta-small.png">
            <a:extLst>
              <a:ext uri="{FF2B5EF4-FFF2-40B4-BE49-F238E27FC236}">
                <a16:creationId xmlns:a16="http://schemas.microsoft.com/office/drawing/2014/main" id="{AB4CC335-F770-7E45-8CF4-B513DDE0B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656" y="3213971"/>
            <a:ext cx="4427800" cy="3286258"/>
          </a:xfrm>
          <a:prstGeom prst="rect">
            <a:avLst/>
          </a:prstGeom>
        </p:spPr>
      </p:pic>
      <p:sp>
        <p:nvSpPr>
          <p:cNvPr id="10" name="Google Shape;400;p17">
            <a:extLst>
              <a:ext uri="{FF2B5EF4-FFF2-40B4-BE49-F238E27FC236}">
                <a16:creationId xmlns:a16="http://schemas.microsoft.com/office/drawing/2014/main" id="{A4340580-E1D5-9845-8BAD-59B0859F726D}"/>
              </a:ext>
            </a:extLst>
          </p:cNvPr>
          <p:cNvSpPr txBox="1"/>
          <p:nvPr/>
        </p:nvSpPr>
        <p:spPr>
          <a:xfrm>
            <a:off x="6820633" y="3608227"/>
            <a:ext cx="5371367" cy="25428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def 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min_value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(state, alpha, beta):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   if 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game.terminal_test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(state):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       return 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game.utility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(state, player)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   v = 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np.inf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   for a in 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game.actions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(state):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       v = min(v, 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max_value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game.result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(state, a), alpha, beta))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       if v &lt;= alpha: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           return v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       beta = min(beta, v)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   return v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673;p20">
            <a:extLst>
              <a:ext uri="{FF2B5EF4-FFF2-40B4-BE49-F238E27FC236}">
                <a16:creationId xmlns:a16="http://schemas.microsoft.com/office/drawing/2014/main" id="{801F9AD6-E9D1-8843-82C3-21E9A2B8CFD0}"/>
              </a:ext>
            </a:extLst>
          </p:cNvPr>
          <p:cNvSpPr txBox="1"/>
          <p:nvPr/>
        </p:nvSpPr>
        <p:spPr>
          <a:xfrm>
            <a:off x="6820633" y="871476"/>
            <a:ext cx="5371366" cy="254282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def 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max_value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(state, alpha, beta):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   if 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game.terminal_test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(state):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       return 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game.utility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(state, player)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   v = -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np.inf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   for a in 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game.actions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(state):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       v = max(v, 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min_value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game.result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(state, a), alpha, beta))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       if v &gt;= beta: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           return v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       alpha = max(alpha, v)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   return v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26;p15">
            <a:extLst>
              <a:ext uri="{FF2B5EF4-FFF2-40B4-BE49-F238E27FC236}">
                <a16:creationId xmlns:a16="http://schemas.microsoft.com/office/drawing/2014/main" id="{FE7F8679-01D5-D545-A4E4-208554370E9F}"/>
              </a:ext>
            </a:extLst>
          </p:cNvPr>
          <p:cNvSpPr txBox="1"/>
          <p:nvPr/>
        </p:nvSpPr>
        <p:spPr>
          <a:xfrm>
            <a:off x="0" y="838200"/>
            <a:ext cx="5212064" cy="22616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alpha= -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np.inf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beta = 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np.inf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best_action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= None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for a in 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game.actions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(state):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   v = 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min_value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game.result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(state, a),alpha, beta)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   if v &gt; alpha: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       alpha = v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best_action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= a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return 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best_action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0911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What Utilities to Use?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B53C0D-3C35-B44A-A3AE-FA89687DB7DA}"/>
              </a:ext>
            </a:extLst>
          </p:cNvPr>
          <p:cNvGrpSpPr/>
          <p:nvPr/>
        </p:nvGrpSpPr>
        <p:grpSpPr>
          <a:xfrm>
            <a:off x="2809875" y="1859326"/>
            <a:ext cx="6553200" cy="386864"/>
            <a:chOff x="2743200" y="2414952"/>
            <a:chExt cx="6553200" cy="386864"/>
          </a:xfrm>
        </p:grpSpPr>
        <p:sp>
          <p:nvSpPr>
            <p:cNvPr id="11" name="AutoShape 6">
              <a:extLst>
                <a:ext uri="{FF2B5EF4-FFF2-40B4-BE49-F238E27FC236}">
                  <a16:creationId xmlns:a16="http://schemas.microsoft.com/office/drawing/2014/main" id="{92FD94BC-D03A-BC4C-9BA9-34A44189A1F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743200" y="2414952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2" name="AutoShape 6">
              <a:extLst>
                <a:ext uri="{FF2B5EF4-FFF2-40B4-BE49-F238E27FC236}">
                  <a16:creationId xmlns:a16="http://schemas.microsoft.com/office/drawing/2014/main" id="{0E69721B-3EE0-2648-9E4D-B42E851E264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4196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AB588988-A845-134E-8819-E4F9A59CAC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7162800" y="2420815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4" name="AutoShape 6">
              <a:extLst>
                <a:ext uri="{FF2B5EF4-FFF2-40B4-BE49-F238E27FC236}">
                  <a16:creationId xmlns:a16="http://schemas.microsoft.com/office/drawing/2014/main" id="{D1BC15D5-5E75-C34D-956A-FFBC209760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8820150" y="2420816"/>
              <a:ext cx="476250" cy="3810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15" name="Rectangle 3">
            <a:extLst>
              <a:ext uri="{FF2B5EF4-FFF2-40B4-BE49-F238E27FC236}">
                <a16:creationId xmlns:a16="http://schemas.microsoft.com/office/drawing/2014/main" id="{95E5613A-3BB6-964A-B143-27AE595996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3875" y="3635374"/>
            <a:ext cx="11049000" cy="2362200"/>
          </a:xfrm>
        </p:spPr>
        <p:txBody>
          <a:bodyPr/>
          <a:lstStyle/>
          <a:p>
            <a:r>
              <a:rPr lang="en-US" sz="2400" dirty="0"/>
              <a:t>For worst-case </a:t>
            </a:r>
            <a:r>
              <a:rPr lang="en-US" sz="2400" dirty="0" err="1"/>
              <a:t>minimax</a:t>
            </a:r>
            <a:r>
              <a:rPr lang="en-US" sz="2400" dirty="0"/>
              <a:t> reasoning, terminal function scale doesn’t matter</a:t>
            </a:r>
          </a:p>
          <a:p>
            <a:pPr lvl="1"/>
            <a:r>
              <a:rPr lang="en-US" sz="2400" dirty="0"/>
              <a:t>We just want better states to have higher evaluations (get the ordering right)</a:t>
            </a:r>
          </a:p>
          <a:p>
            <a:pPr lvl="1"/>
            <a:r>
              <a:rPr lang="en-US" sz="2400" dirty="0"/>
              <a:t>We call this </a:t>
            </a:r>
            <a:r>
              <a:rPr lang="en-US" sz="2400" dirty="0">
                <a:solidFill>
                  <a:srgbClr val="C00000"/>
                </a:solidFill>
              </a:rPr>
              <a:t>insensitivity to monotonic transformations</a:t>
            </a:r>
          </a:p>
          <a:p>
            <a:pPr lvl="2"/>
            <a:endParaRPr lang="en-US" sz="1600" dirty="0"/>
          </a:p>
          <a:p>
            <a:r>
              <a:rPr lang="en-US" sz="2400" dirty="0"/>
              <a:t>For average-case </a:t>
            </a:r>
            <a:r>
              <a:rPr lang="en-US" sz="2400" dirty="0" err="1"/>
              <a:t>expectimax</a:t>
            </a:r>
            <a:r>
              <a:rPr lang="en-US" sz="2400" dirty="0"/>
              <a:t> reasoning, we need </a:t>
            </a:r>
            <a:r>
              <a:rPr lang="en-US" sz="2400" i="1" dirty="0"/>
              <a:t>magnitudes</a:t>
            </a:r>
            <a:r>
              <a:rPr lang="en-US" sz="2400" dirty="0"/>
              <a:t> to be meaningful</a:t>
            </a:r>
          </a:p>
        </p:txBody>
      </p:sp>
      <p:cxnSp>
        <p:nvCxnSpPr>
          <p:cNvPr id="16" name="AutoShape 43">
            <a:extLst>
              <a:ext uri="{FF2B5EF4-FFF2-40B4-BE49-F238E27FC236}">
                <a16:creationId xmlns:a16="http://schemas.microsoft.com/office/drawing/2014/main" id="{112F0F8E-C6FD-F446-92F0-D8BF8C4204A6}"/>
              </a:ext>
            </a:extLst>
          </p:cNvPr>
          <p:cNvCxnSpPr>
            <a:cxnSpLocks noChangeShapeType="1"/>
            <a:stCxn id="34" idx="4"/>
            <a:endCxn id="18" idx="0"/>
          </p:cNvCxnSpPr>
          <p:nvPr/>
        </p:nvCxnSpPr>
        <p:spPr bwMode="auto">
          <a:xfrm rot="16200000" flipH="1">
            <a:off x="3071812" y="2239961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ECA6A42-3AE1-EA43-9269-9AB9FEBDA156}"/>
              </a:ext>
            </a:extLst>
          </p:cNvPr>
          <p:cNvSpPr/>
          <p:nvPr/>
        </p:nvSpPr>
        <p:spPr bwMode="auto">
          <a:xfrm>
            <a:off x="2505075" y="2511424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EF9EAF-3837-A540-B133-16C3D47DCF53}"/>
              </a:ext>
            </a:extLst>
          </p:cNvPr>
          <p:cNvSpPr/>
          <p:nvPr/>
        </p:nvSpPr>
        <p:spPr bwMode="auto">
          <a:xfrm>
            <a:off x="3038475" y="2511424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</a:t>
            </a:r>
          </a:p>
        </p:txBody>
      </p:sp>
      <p:cxnSp>
        <p:nvCxnSpPr>
          <p:cNvPr id="19" name="AutoShape 43">
            <a:extLst>
              <a:ext uri="{FF2B5EF4-FFF2-40B4-BE49-F238E27FC236}">
                <a16:creationId xmlns:a16="http://schemas.microsoft.com/office/drawing/2014/main" id="{CDD029EB-DD8A-6347-8FB8-D8F9B969B7F8}"/>
              </a:ext>
            </a:extLst>
          </p:cNvPr>
          <p:cNvCxnSpPr>
            <a:cxnSpLocks noChangeShapeType="1"/>
            <a:stCxn id="34" idx="4"/>
            <a:endCxn id="17" idx="0"/>
          </p:cNvCxnSpPr>
          <p:nvPr/>
        </p:nvCxnSpPr>
        <p:spPr bwMode="auto">
          <a:xfrm rot="5400000">
            <a:off x="2767013" y="2230437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43">
            <a:extLst>
              <a:ext uri="{FF2B5EF4-FFF2-40B4-BE49-F238E27FC236}">
                <a16:creationId xmlns:a16="http://schemas.microsoft.com/office/drawing/2014/main" id="{22806462-4A55-744C-BC06-77B186187B4F}"/>
              </a:ext>
            </a:extLst>
          </p:cNvPr>
          <p:cNvCxnSpPr>
            <a:cxnSpLocks noChangeShapeType="1"/>
            <a:stCxn id="35" idx="4"/>
            <a:endCxn id="22" idx="0"/>
          </p:cNvCxnSpPr>
          <p:nvPr/>
        </p:nvCxnSpPr>
        <p:spPr bwMode="auto">
          <a:xfrm rot="16200000" flipH="1">
            <a:off x="4767262" y="2201861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316509E-A777-6547-BF1E-5ADA3F2868AE}"/>
              </a:ext>
            </a:extLst>
          </p:cNvPr>
          <p:cNvSpPr/>
          <p:nvPr/>
        </p:nvSpPr>
        <p:spPr bwMode="auto">
          <a:xfrm>
            <a:off x="4105275" y="2492374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20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8A52D2-72D2-EB49-8262-50E555C00A19}"/>
              </a:ext>
            </a:extLst>
          </p:cNvPr>
          <p:cNvSpPr/>
          <p:nvPr/>
        </p:nvSpPr>
        <p:spPr bwMode="auto">
          <a:xfrm>
            <a:off x="4791075" y="2492374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30</a:t>
            </a:r>
          </a:p>
        </p:txBody>
      </p:sp>
      <p:cxnSp>
        <p:nvCxnSpPr>
          <p:cNvPr id="23" name="AutoShape 43">
            <a:extLst>
              <a:ext uri="{FF2B5EF4-FFF2-40B4-BE49-F238E27FC236}">
                <a16:creationId xmlns:a16="http://schemas.microsoft.com/office/drawing/2014/main" id="{6204806D-8736-5F42-A79A-E766914B5ECA}"/>
              </a:ext>
            </a:extLst>
          </p:cNvPr>
          <p:cNvCxnSpPr>
            <a:cxnSpLocks noChangeShapeType="1"/>
            <a:stCxn id="35" idx="4"/>
            <a:endCxn id="21" idx="0"/>
          </p:cNvCxnSpPr>
          <p:nvPr/>
        </p:nvCxnSpPr>
        <p:spPr bwMode="auto">
          <a:xfrm rot="5400000">
            <a:off x="4424363" y="2192337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4" name="AutoShape 43">
            <a:extLst>
              <a:ext uri="{FF2B5EF4-FFF2-40B4-BE49-F238E27FC236}">
                <a16:creationId xmlns:a16="http://schemas.microsoft.com/office/drawing/2014/main" id="{EFFEB519-95BE-2345-9A59-4965B8381F23}"/>
              </a:ext>
            </a:extLst>
          </p:cNvPr>
          <p:cNvCxnSpPr>
            <a:cxnSpLocks noChangeShapeType="1"/>
            <a:stCxn id="26" idx="3"/>
            <a:endCxn id="35" idx="0"/>
          </p:cNvCxnSpPr>
          <p:nvPr/>
        </p:nvCxnSpPr>
        <p:spPr bwMode="auto">
          <a:xfrm rot="16200000" flipH="1">
            <a:off x="4186238" y="1268411"/>
            <a:ext cx="228600" cy="84772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AutoShape 43">
            <a:extLst>
              <a:ext uri="{FF2B5EF4-FFF2-40B4-BE49-F238E27FC236}">
                <a16:creationId xmlns:a16="http://schemas.microsoft.com/office/drawing/2014/main" id="{F0CB7A94-C461-544C-B878-245A6C60FA35}"/>
              </a:ext>
            </a:extLst>
          </p:cNvPr>
          <p:cNvCxnSpPr>
            <a:cxnSpLocks noChangeShapeType="1"/>
            <a:stCxn id="26" idx="3"/>
            <a:endCxn id="34" idx="0"/>
          </p:cNvCxnSpPr>
          <p:nvPr/>
        </p:nvCxnSpPr>
        <p:spPr bwMode="auto">
          <a:xfrm rot="5400000">
            <a:off x="3338513" y="1287462"/>
            <a:ext cx="247650" cy="8286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6" name="Isosceles Triangle 32">
            <a:extLst>
              <a:ext uri="{FF2B5EF4-FFF2-40B4-BE49-F238E27FC236}">
                <a16:creationId xmlns:a16="http://schemas.microsoft.com/office/drawing/2014/main" id="{5F57FE8A-4002-364D-AC91-7B5CFCBF4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8075" y="1196974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A02CA52C-3DAD-5146-8E8A-6A37D991B641}"/>
              </a:ext>
            </a:extLst>
          </p:cNvPr>
          <p:cNvSpPr/>
          <p:nvPr/>
        </p:nvSpPr>
        <p:spPr>
          <a:xfrm>
            <a:off x="5857875" y="2416174"/>
            <a:ext cx="609600" cy="533400"/>
          </a:xfrm>
          <a:prstGeom prst="rightArrow">
            <a:avLst>
              <a:gd name="adj1" fmla="val 100000"/>
              <a:gd name="adj2" fmla="val 26972"/>
            </a:avLst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x</a:t>
            </a:r>
            <a:r>
              <a:rPr lang="en-US" baseline="30000" dirty="0">
                <a:latin typeface="Calibri"/>
                <a:cs typeface="Calibri"/>
              </a:rPr>
              <a:t>2</a:t>
            </a:r>
          </a:p>
        </p:txBody>
      </p:sp>
      <p:cxnSp>
        <p:nvCxnSpPr>
          <p:cNvPr id="28" name="AutoShape 43">
            <a:extLst>
              <a:ext uri="{FF2B5EF4-FFF2-40B4-BE49-F238E27FC236}">
                <a16:creationId xmlns:a16="http://schemas.microsoft.com/office/drawing/2014/main" id="{3EA6A1A7-E40C-B14A-8669-E165D9D87D13}"/>
              </a:ext>
            </a:extLst>
          </p:cNvPr>
          <p:cNvCxnSpPr>
            <a:cxnSpLocks noChangeShapeType="1"/>
            <a:stCxn id="36" idx="4"/>
            <a:endCxn id="30" idx="0"/>
          </p:cNvCxnSpPr>
          <p:nvPr/>
        </p:nvCxnSpPr>
        <p:spPr bwMode="auto">
          <a:xfrm rot="16200000" flipH="1">
            <a:off x="7491412" y="2239961"/>
            <a:ext cx="247650" cy="2952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1652AEF5-337E-B343-8394-87F007ED13DC}"/>
              </a:ext>
            </a:extLst>
          </p:cNvPr>
          <p:cNvSpPr/>
          <p:nvPr/>
        </p:nvSpPr>
        <p:spPr bwMode="auto">
          <a:xfrm>
            <a:off x="6924675" y="2511424"/>
            <a:ext cx="4572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0E4E19-EE79-F44C-9137-0A8447754037}"/>
              </a:ext>
            </a:extLst>
          </p:cNvPr>
          <p:cNvSpPr/>
          <p:nvPr/>
        </p:nvSpPr>
        <p:spPr bwMode="auto">
          <a:xfrm>
            <a:off x="7458075" y="2511424"/>
            <a:ext cx="6096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1600</a:t>
            </a:r>
          </a:p>
        </p:txBody>
      </p:sp>
      <p:cxnSp>
        <p:nvCxnSpPr>
          <p:cNvPr id="31" name="AutoShape 43">
            <a:extLst>
              <a:ext uri="{FF2B5EF4-FFF2-40B4-BE49-F238E27FC236}">
                <a16:creationId xmlns:a16="http://schemas.microsoft.com/office/drawing/2014/main" id="{99849878-5E12-9448-B9FC-8C9AF9BE6609}"/>
              </a:ext>
            </a:extLst>
          </p:cNvPr>
          <p:cNvCxnSpPr>
            <a:cxnSpLocks noChangeShapeType="1"/>
            <a:stCxn id="36" idx="4"/>
            <a:endCxn id="29" idx="0"/>
          </p:cNvCxnSpPr>
          <p:nvPr/>
        </p:nvCxnSpPr>
        <p:spPr bwMode="auto">
          <a:xfrm rot="5400000">
            <a:off x="7186613" y="2230437"/>
            <a:ext cx="247650" cy="3143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2" name="AutoShape 43">
            <a:extLst>
              <a:ext uri="{FF2B5EF4-FFF2-40B4-BE49-F238E27FC236}">
                <a16:creationId xmlns:a16="http://schemas.microsoft.com/office/drawing/2014/main" id="{5BB7A2C7-C653-A144-B568-CB0AC609D69A}"/>
              </a:ext>
            </a:extLst>
          </p:cNvPr>
          <p:cNvCxnSpPr>
            <a:cxnSpLocks noChangeShapeType="1"/>
            <a:stCxn id="37" idx="4"/>
            <a:endCxn id="39" idx="0"/>
          </p:cNvCxnSpPr>
          <p:nvPr/>
        </p:nvCxnSpPr>
        <p:spPr bwMode="auto">
          <a:xfrm rot="16200000" flipH="1">
            <a:off x="9186862" y="2201861"/>
            <a:ext cx="247650" cy="33337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79BEEF7-43D0-5244-B646-C6592BC5E1FD}"/>
              </a:ext>
            </a:extLst>
          </p:cNvPr>
          <p:cNvGrpSpPr/>
          <p:nvPr/>
        </p:nvGrpSpPr>
        <p:grpSpPr>
          <a:xfrm>
            <a:off x="2828925" y="1806574"/>
            <a:ext cx="6534150" cy="457200"/>
            <a:chOff x="2762250" y="2362200"/>
            <a:chExt cx="6534150" cy="457200"/>
          </a:xfrm>
        </p:grpSpPr>
        <p:sp>
          <p:nvSpPr>
            <p:cNvPr id="34" name="Oval 39">
              <a:extLst>
                <a:ext uri="{FF2B5EF4-FFF2-40B4-BE49-F238E27FC236}">
                  <a16:creationId xmlns:a16="http://schemas.microsoft.com/office/drawing/2014/main" id="{DF1D5CD6-A416-C548-A7D1-51C1746DC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22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9">
              <a:extLst>
                <a:ext uri="{FF2B5EF4-FFF2-40B4-BE49-F238E27FC236}">
                  <a16:creationId xmlns:a16="http://schemas.microsoft.com/office/drawing/2014/main" id="{E08FF99E-F378-B941-95E4-60C7C94F9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86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Oval 39">
              <a:extLst>
                <a:ext uri="{FF2B5EF4-FFF2-40B4-BE49-F238E27FC236}">
                  <a16:creationId xmlns:a16="http://schemas.microsoft.com/office/drawing/2014/main" id="{3734690D-2AA7-194E-B2A2-D86BF545B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1850" y="238125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39">
              <a:extLst>
                <a:ext uri="{FF2B5EF4-FFF2-40B4-BE49-F238E27FC236}">
                  <a16:creationId xmlns:a16="http://schemas.microsoft.com/office/drawing/2014/main" id="{DBD73176-CD22-A341-8B4E-F0E77EB6E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8250" y="2362200"/>
              <a:ext cx="438150" cy="4381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2C2A7249-9351-884F-9C7D-88185619DEF8}"/>
              </a:ext>
            </a:extLst>
          </p:cNvPr>
          <p:cNvSpPr/>
          <p:nvPr/>
        </p:nvSpPr>
        <p:spPr bwMode="auto">
          <a:xfrm>
            <a:off x="8524875" y="2492374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400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B38A27-BBD5-9147-90EE-85AC3A2428DB}"/>
              </a:ext>
            </a:extLst>
          </p:cNvPr>
          <p:cNvSpPr/>
          <p:nvPr/>
        </p:nvSpPr>
        <p:spPr bwMode="auto">
          <a:xfrm>
            <a:off x="9210675" y="2492374"/>
            <a:ext cx="533400" cy="381000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900</a:t>
            </a:r>
          </a:p>
        </p:txBody>
      </p:sp>
      <p:cxnSp>
        <p:nvCxnSpPr>
          <p:cNvPr id="40" name="AutoShape 43">
            <a:extLst>
              <a:ext uri="{FF2B5EF4-FFF2-40B4-BE49-F238E27FC236}">
                <a16:creationId xmlns:a16="http://schemas.microsoft.com/office/drawing/2014/main" id="{5046C8BB-7BBD-1B4C-8CEF-9BBA1E8B7DD9}"/>
              </a:ext>
            </a:extLst>
          </p:cNvPr>
          <p:cNvCxnSpPr>
            <a:cxnSpLocks noChangeShapeType="1"/>
            <a:stCxn id="37" idx="4"/>
            <a:endCxn id="38" idx="0"/>
          </p:cNvCxnSpPr>
          <p:nvPr/>
        </p:nvCxnSpPr>
        <p:spPr bwMode="auto">
          <a:xfrm rot="5400000">
            <a:off x="8843963" y="2192337"/>
            <a:ext cx="247650" cy="3524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1" name="AutoShape 43">
            <a:extLst>
              <a:ext uri="{FF2B5EF4-FFF2-40B4-BE49-F238E27FC236}">
                <a16:creationId xmlns:a16="http://schemas.microsoft.com/office/drawing/2014/main" id="{EFF63002-DFA2-8E40-AB2A-378A40C2B8C5}"/>
              </a:ext>
            </a:extLst>
          </p:cNvPr>
          <p:cNvCxnSpPr>
            <a:cxnSpLocks noChangeShapeType="1"/>
            <a:stCxn id="43" idx="3"/>
            <a:endCxn id="37" idx="0"/>
          </p:cNvCxnSpPr>
          <p:nvPr/>
        </p:nvCxnSpPr>
        <p:spPr bwMode="auto">
          <a:xfrm rot="16200000" flipH="1">
            <a:off x="8605837" y="1268411"/>
            <a:ext cx="228600" cy="84772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42" name="AutoShape 43">
            <a:extLst>
              <a:ext uri="{FF2B5EF4-FFF2-40B4-BE49-F238E27FC236}">
                <a16:creationId xmlns:a16="http://schemas.microsoft.com/office/drawing/2014/main" id="{FF6C4403-52CB-DA42-A343-F5CF80CE73CD}"/>
              </a:ext>
            </a:extLst>
          </p:cNvPr>
          <p:cNvCxnSpPr>
            <a:cxnSpLocks noChangeShapeType="1"/>
            <a:stCxn id="43" idx="3"/>
            <a:endCxn id="36" idx="0"/>
          </p:cNvCxnSpPr>
          <p:nvPr/>
        </p:nvCxnSpPr>
        <p:spPr bwMode="auto">
          <a:xfrm rot="5400000">
            <a:off x="7758113" y="1287461"/>
            <a:ext cx="247650" cy="828675"/>
          </a:xfrm>
          <a:prstGeom prst="straightConnector1">
            <a:avLst/>
          </a:prstGeom>
          <a:ln w="12700">
            <a:solidFill>
              <a:schemeClr val="tx1"/>
            </a:solidFill>
            <a:headEnd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3" name="Isosceles Triangle 72">
            <a:extLst>
              <a:ext uri="{FF2B5EF4-FFF2-40B4-BE49-F238E27FC236}">
                <a16:creationId xmlns:a16="http://schemas.microsoft.com/office/drawing/2014/main" id="{56130022-57C9-5844-9343-8FD224ED6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7675" y="1196974"/>
            <a:ext cx="457200" cy="3810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97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Utilities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EF62A734-7C24-7C40-B82E-6C54F6A824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334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Utilities are functions from outcomes (states of the world) to real numbers that describe an agent’s preferences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Where do utilities come from?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In a game, may be simple (+1/-1)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Utilities summarize the agent’s goals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Theorem: any “rational” preferences can be summarized as a utility function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We hard-wire utilities and let behaviors emerge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Why don’t we let agents pick utilities?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Why don’t we prescribe behaviors?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400" dirty="0"/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F2F646FD-4DF1-0745-A0B5-12E190796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30343" y="1905000"/>
            <a:ext cx="1446714" cy="2133600"/>
          </a:xfrm>
          <a:prstGeom prst="rect">
            <a:avLst/>
          </a:prstGeom>
          <a:noFill/>
        </p:spPr>
      </p:pic>
      <p:pic>
        <p:nvPicPr>
          <p:cNvPr id="12" name="Picture 1" descr="C:\Users\Dan\Dropbox\Office\CS 188\Ketrina Art\Utilities\IceCreamUtilities.png">
            <a:extLst>
              <a:ext uri="{FF2B5EF4-FFF2-40B4-BE49-F238E27FC236}">
                <a16:creationId xmlns:a16="http://schemas.microsoft.com/office/drawing/2014/main" id="{FC09EFE5-809F-E746-B34A-0CDD512B8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57903" t="75000" r="32764" b="9000"/>
          <a:stretch>
            <a:fillRect/>
          </a:stretch>
        </p:blipFill>
        <p:spPr bwMode="auto">
          <a:xfrm>
            <a:off x="6477000" y="2667000"/>
            <a:ext cx="1066800" cy="1219200"/>
          </a:xfrm>
          <a:prstGeom prst="rect">
            <a:avLst/>
          </a:prstGeom>
          <a:noFill/>
        </p:spPr>
      </p:pic>
      <p:pic>
        <p:nvPicPr>
          <p:cNvPr id="13" name="Picture 1" descr="C:\Users\Dan\Dropbox\Office\CS 188\Ketrina Art\Utilities\IceCreamUtilities.png">
            <a:extLst>
              <a:ext uri="{FF2B5EF4-FFF2-40B4-BE49-F238E27FC236}">
                <a16:creationId xmlns:a16="http://schemas.microsoft.com/office/drawing/2014/main" id="{9EC5FE4E-626F-A940-9505-AB68ABB71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41236" t="67000" r="48764" b="9000"/>
          <a:stretch>
            <a:fillRect/>
          </a:stretch>
        </p:blipFill>
        <p:spPr bwMode="auto">
          <a:xfrm>
            <a:off x="8077200" y="2133600"/>
            <a:ext cx="1143000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2090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Utilities: Uncertain Outcomes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F9AAD519-3BD3-0941-8F83-A353D8A3D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7400" y="4114800"/>
            <a:ext cx="2492375" cy="24923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0BD76AB0-B65E-F041-90AB-87059B366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2469" y="4411212"/>
            <a:ext cx="2748262" cy="22558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EA8B53D1-E06B-3F43-AEC9-FB666CB1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0600" y="4343400"/>
            <a:ext cx="2233454" cy="23098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sosceles Triangle 13">
            <a:extLst>
              <a:ext uri="{FF2B5EF4-FFF2-40B4-BE49-F238E27FC236}">
                <a16:creationId xmlns:a16="http://schemas.microsoft.com/office/drawing/2014/main" id="{4A1594CA-FA65-4A4E-A616-79709870947E}"/>
              </a:ext>
            </a:extLst>
          </p:cNvPr>
          <p:cNvSpPr/>
          <p:nvPr/>
        </p:nvSpPr>
        <p:spPr>
          <a:xfrm>
            <a:off x="5257800" y="1676400"/>
            <a:ext cx="762000" cy="533400"/>
          </a:xfrm>
          <a:prstGeom prst="triangle">
            <a:avLst/>
          </a:prstGeom>
          <a:solidFill>
            <a:srgbClr val="99C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3F5DFE8-DF8B-164F-94A9-1D99026A1393}"/>
              </a:ext>
            </a:extLst>
          </p:cNvPr>
          <p:cNvSpPr/>
          <p:nvPr/>
        </p:nvSpPr>
        <p:spPr>
          <a:xfrm>
            <a:off x="2895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377D130-7B77-AE43-B87C-A61DAFDD9659}"/>
              </a:ext>
            </a:extLst>
          </p:cNvPr>
          <p:cNvSpPr/>
          <p:nvPr/>
        </p:nvSpPr>
        <p:spPr>
          <a:xfrm>
            <a:off x="7848600" y="2819400"/>
            <a:ext cx="609600" cy="6096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EF8F7B-ADEA-4E41-8BB3-0B4EC5DD6201}"/>
              </a:ext>
            </a:extLst>
          </p:cNvPr>
          <p:cNvCxnSpPr>
            <a:stCxn id="13" idx="3"/>
            <a:endCxn id="15" idx="0"/>
          </p:cNvCxnSpPr>
          <p:nvPr/>
        </p:nvCxnSpPr>
        <p:spPr>
          <a:xfrm>
            <a:off x="5638800" y="2209800"/>
            <a:ext cx="25146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DCB0D88-525D-D74F-8C43-E9122311CA2F}"/>
              </a:ext>
            </a:extLst>
          </p:cNvPr>
          <p:cNvCxnSpPr>
            <a:stCxn id="13" idx="3"/>
            <a:endCxn id="14" idx="0"/>
          </p:cNvCxnSpPr>
          <p:nvPr/>
        </p:nvCxnSpPr>
        <p:spPr>
          <a:xfrm flipH="1">
            <a:off x="3200400" y="2209800"/>
            <a:ext cx="2438400" cy="6096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301B450-9D87-184A-A3D9-F5A524D6553B}"/>
              </a:ext>
            </a:extLst>
          </p:cNvPr>
          <p:cNvCxnSpPr>
            <a:stCxn id="14" idx="4"/>
          </p:cNvCxnSpPr>
          <p:nvPr/>
        </p:nvCxnSpPr>
        <p:spPr>
          <a:xfrm>
            <a:off x="3200400" y="3429000"/>
            <a:ext cx="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8AD4AF-EFB1-454E-B7C5-3FC3A0A27B91}"/>
              </a:ext>
            </a:extLst>
          </p:cNvPr>
          <p:cNvCxnSpPr/>
          <p:nvPr/>
        </p:nvCxnSpPr>
        <p:spPr>
          <a:xfrm>
            <a:off x="8153400" y="3429000"/>
            <a:ext cx="1143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34284A-6325-D949-A6B8-193CB647773D}"/>
              </a:ext>
            </a:extLst>
          </p:cNvPr>
          <p:cNvCxnSpPr>
            <a:stCxn id="15" idx="4"/>
          </p:cNvCxnSpPr>
          <p:nvPr/>
        </p:nvCxnSpPr>
        <p:spPr>
          <a:xfrm flipH="1">
            <a:off x="7086600" y="3429000"/>
            <a:ext cx="1066800" cy="91440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9">
            <a:extLst>
              <a:ext uri="{FF2B5EF4-FFF2-40B4-BE49-F238E27FC236}">
                <a16:creationId xmlns:a16="http://schemas.microsoft.com/office/drawing/2014/main" id="{616080BA-F2B9-154A-B6F4-2CF139255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1219200"/>
            <a:ext cx="2971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Getting ice cream</a:t>
            </a:r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C79C667E-AE9A-294A-AE1A-DED7E183A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133600"/>
            <a:ext cx="2438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Get Single</a:t>
            </a:r>
          </a:p>
        </p:txBody>
      </p:sp>
      <p:sp>
        <p:nvSpPr>
          <p:cNvPr id="23" name="TextBox 31">
            <a:extLst>
              <a:ext uri="{FF2B5EF4-FFF2-40B4-BE49-F238E27FC236}">
                <a16:creationId xmlns:a16="http://schemas.microsoft.com/office/drawing/2014/main" id="{0C6D4D92-4926-D64C-A225-9CE88B4BD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2133600"/>
            <a:ext cx="1600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Get Double</a:t>
            </a:r>
          </a:p>
        </p:txBody>
      </p:sp>
      <p:sp>
        <p:nvSpPr>
          <p:cNvPr id="24" name="TextBox 36">
            <a:extLst>
              <a:ext uri="{FF2B5EF4-FFF2-40B4-BE49-F238E27FC236}">
                <a16:creationId xmlns:a16="http://schemas.microsoft.com/office/drawing/2014/main" id="{747C250B-A8ED-A54A-A7BC-5DD3AE4938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Oops</a:t>
            </a:r>
          </a:p>
        </p:txBody>
      </p:sp>
      <p:sp>
        <p:nvSpPr>
          <p:cNvPr id="25" name="TextBox 37">
            <a:extLst>
              <a:ext uri="{FF2B5EF4-FFF2-40B4-BE49-F238E27FC236}">
                <a16:creationId xmlns:a16="http://schemas.microsoft.com/office/drawing/2014/main" id="{84D06138-D934-9A4E-AC2C-4C9906201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7640" y="3581400"/>
            <a:ext cx="1066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Whew!</a:t>
            </a:r>
          </a:p>
        </p:txBody>
      </p:sp>
    </p:spTree>
    <p:extLst>
      <p:ext uri="{BB962C8B-B14F-4D97-AF65-F5344CB8AC3E}">
        <p14:creationId xmlns:p14="http://schemas.microsoft.com/office/powerpoint/2010/main" val="313640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Preferences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1FB3AF0-BEAE-0442-9A2B-5B4F612FC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7817" y="4584660"/>
            <a:ext cx="6506002" cy="17716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1670512B-2B36-8E41-863B-B4061940E7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867400" cy="4525963"/>
          </a:xfrm>
        </p:spPr>
        <p:txBody>
          <a:bodyPr/>
          <a:lstStyle/>
          <a:p>
            <a:r>
              <a:rPr lang="en-US" sz="2400" dirty="0"/>
              <a:t>An agent must have preferences among:</a:t>
            </a:r>
          </a:p>
          <a:p>
            <a:pPr lvl="1"/>
            <a:r>
              <a:rPr lang="en-US" sz="2000" dirty="0"/>
              <a:t>Prizes: </a:t>
            </a:r>
            <a:r>
              <a:rPr lang="en-US" sz="2400" i="1" dirty="0">
                <a:solidFill>
                  <a:srgbClr val="CC0000"/>
                </a:solidFill>
                <a:latin typeface="Times New Roman" pitchFamily="18" charset="0"/>
                <a:cs typeface="Times New Roman" pitchFamily="18" charset="0"/>
              </a:rPr>
              <a:t>A, B</a:t>
            </a:r>
            <a:r>
              <a:rPr lang="en-US" sz="2000" dirty="0"/>
              <a:t>, etc.</a:t>
            </a:r>
          </a:p>
          <a:p>
            <a:pPr lvl="1"/>
            <a:r>
              <a:rPr lang="en-US" sz="2000" dirty="0"/>
              <a:t>Lotteries: situations with uncertain prizes</a:t>
            </a:r>
          </a:p>
          <a:p>
            <a:endParaRPr lang="en-US" sz="24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400" dirty="0"/>
              <a:t>Notation:</a:t>
            </a:r>
          </a:p>
          <a:p>
            <a:pPr lvl="1"/>
            <a:r>
              <a:rPr lang="en-US" sz="2000" dirty="0"/>
              <a:t>Preference:</a:t>
            </a:r>
          </a:p>
          <a:p>
            <a:pPr lvl="1"/>
            <a:r>
              <a:rPr lang="en-US" sz="2000" dirty="0"/>
              <a:t>Indifference:</a:t>
            </a:r>
          </a:p>
          <a:p>
            <a:endParaRPr lang="en-US" sz="2400" dirty="0"/>
          </a:p>
        </p:txBody>
      </p:sp>
      <p:pic>
        <p:nvPicPr>
          <p:cNvPr id="16" name="Picture 5" descr="txp_fig">
            <a:extLst>
              <a:ext uri="{FF2B5EF4-FFF2-40B4-BE49-F238E27FC236}">
                <a16:creationId xmlns:a16="http://schemas.microsoft.com/office/drawing/2014/main" id="{5B74FB0F-4155-5D44-8AC4-941D7C5E48E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/>
          <a:srcRect r="85012" b="-16667"/>
          <a:stretch>
            <a:fillRect/>
          </a:stretch>
        </p:blipFill>
        <p:spPr bwMode="auto">
          <a:xfrm>
            <a:off x="2743200" y="4876800"/>
            <a:ext cx="914400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6" descr="txp_fig">
            <a:extLst>
              <a:ext uri="{FF2B5EF4-FFF2-40B4-BE49-F238E27FC236}">
                <a16:creationId xmlns:a16="http://schemas.microsoft.com/office/drawing/2014/main" id="{899BA348-9D73-9440-A523-2ABF9D35BE6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 r="77951" b="13253"/>
          <a:stretch>
            <a:fillRect/>
          </a:stretch>
        </p:blipFill>
        <p:spPr bwMode="auto">
          <a:xfrm>
            <a:off x="2743200" y="4522176"/>
            <a:ext cx="9906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8" descr="txp_fig">
            <a:extLst>
              <a:ext uri="{FF2B5EF4-FFF2-40B4-BE49-F238E27FC236}">
                <a16:creationId xmlns:a16="http://schemas.microsoft.com/office/drawing/2014/main" id="{16537C3B-6678-4544-84F5-D551F45F094F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905000" y="3048000"/>
            <a:ext cx="2997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E328B4BB-D417-E140-832B-86372F810543}"/>
              </a:ext>
            </a:extLst>
          </p:cNvPr>
          <p:cNvSpPr/>
          <p:nvPr/>
        </p:nvSpPr>
        <p:spPr>
          <a:xfrm>
            <a:off x="9677400" y="2219980"/>
            <a:ext cx="457200" cy="457200"/>
          </a:xfrm>
          <a:prstGeom prst="ellipse">
            <a:avLst/>
          </a:prstGeom>
          <a:solidFill>
            <a:srgbClr val="B5E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F45073-9E8F-BD4A-ABD8-D2591491AEA2}"/>
              </a:ext>
            </a:extLst>
          </p:cNvPr>
          <p:cNvCxnSpPr>
            <a:stCxn id="19" idx="4"/>
          </p:cNvCxnSpPr>
          <p:nvPr/>
        </p:nvCxnSpPr>
        <p:spPr>
          <a:xfrm flipH="1">
            <a:off x="9144000" y="2677180"/>
            <a:ext cx="7620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14DBC9-B1A8-4845-B988-82170CFE6180}"/>
              </a:ext>
            </a:extLst>
          </p:cNvPr>
          <p:cNvCxnSpPr/>
          <p:nvPr/>
        </p:nvCxnSpPr>
        <p:spPr>
          <a:xfrm>
            <a:off x="9906000" y="2677180"/>
            <a:ext cx="838200" cy="914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C7A79A2-5BDA-6B4C-AF08-A54C20E8A6C2}"/>
              </a:ext>
            </a:extLst>
          </p:cNvPr>
          <p:cNvSpPr txBox="1"/>
          <p:nvPr/>
        </p:nvSpPr>
        <p:spPr>
          <a:xfrm>
            <a:off x="8839200" y="35915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                  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0A73AC-6B4F-3443-A119-B3C04FF64F7B}"/>
              </a:ext>
            </a:extLst>
          </p:cNvPr>
          <p:cNvSpPr txBox="1"/>
          <p:nvPr/>
        </p:nvSpPr>
        <p:spPr>
          <a:xfrm>
            <a:off x="9067800" y="275338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p              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-p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2AF79DF-BA7C-3D44-B13B-6E151D6E5403}"/>
              </a:ext>
            </a:extLst>
          </p:cNvPr>
          <p:cNvSpPr/>
          <p:nvPr/>
        </p:nvSpPr>
        <p:spPr>
          <a:xfrm>
            <a:off x="8534400" y="2057400"/>
            <a:ext cx="2819400" cy="2133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8C7C58-5F5D-3B4B-8640-DFB415198EE7}"/>
              </a:ext>
            </a:extLst>
          </p:cNvPr>
          <p:cNvSpPr txBox="1"/>
          <p:nvPr/>
        </p:nvSpPr>
        <p:spPr>
          <a:xfrm>
            <a:off x="90678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Times New Roman" pitchFamily="18" charset="0"/>
              </a:rPr>
              <a:t>  A Lottery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03A381-3F44-E04A-8325-C64BEF20832F}"/>
              </a:ext>
            </a:extLst>
          </p:cNvPr>
          <p:cNvSpPr txBox="1"/>
          <p:nvPr/>
        </p:nvSpPr>
        <p:spPr>
          <a:xfrm>
            <a:off x="6477000" y="14478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  <a:cs typeface="Times New Roman" pitchFamily="18" charset="0"/>
              </a:rPr>
              <a:t>  A Prize</a:t>
            </a:r>
            <a:endParaRPr lang="en-US" sz="2800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04FD26B-C495-1D4D-8518-873DB216DAF4}"/>
              </a:ext>
            </a:extLst>
          </p:cNvPr>
          <p:cNvSpPr/>
          <p:nvPr/>
        </p:nvSpPr>
        <p:spPr>
          <a:xfrm>
            <a:off x="6781800" y="2057400"/>
            <a:ext cx="8382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FD04E-604D-2C45-AF2B-DFF5BCAB2CCD}"/>
              </a:ext>
            </a:extLst>
          </p:cNvPr>
          <p:cNvSpPr txBox="1"/>
          <p:nvPr/>
        </p:nvSpPr>
        <p:spPr>
          <a:xfrm>
            <a:off x="7010400" y="2209800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7820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/>
      <p:bldP spid="23" grpId="0"/>
      <p:bldP spid="24" grpId="0" animBg="1"/>
      <p:bldP spid="25" grpId="0"/>
      <p:bldP spid="26" grpId="0"/>
      <p:bldP spid="27" grpId="0" animBg="1"/>
      <p:bldP spid="2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Rationality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34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85E4C760-89CC-3842-96C8-FB02F695F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2200" y="1372615"/>
            <a:ext cx="7620000" cy="487899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829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Rational Preferences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35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0" name="Picture 27">
            <a:extLst>
              <a:ext uri="{FF2B5EF4-FFF2-40B4-BE49-F238E27FC236}">
                <a16:creationId xmlns:a16="http://schemas.microsoft.com/office/drawing/2014/main" id="{6DF88496-0C4B-2C4F-B82A-6F2156114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543" y="3272539"/>
            <a:ext cx="3642140" cy="32496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7FC68EC7-5A79-8443-AF6C-2FB764523E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108966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We want some constraints on preferences before we call them rational, such as: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For example: an agent with </a:t>
            </a:r>
            <a:r>
              <a:rPr lang="en-US" sz="2400" dirty="0">
                <a:solidFill>
                  <a:srgbClr val="C00000"/>
                </a:solidFill>
              </a:rPr>
              <a:t>intransitive preferences</a:t>
            </a:r>
            <a:r>
              <a:rPr lang="en-US" sz="2400" dirty="0"/>
              <a:t> can</a:t>
            </a:r>
          </a:p>
          <a:p>
            <a:pPr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</a:rPr>
              <a:t>	</a:t>
            </a:r>
            <a:r>
              <a:rPr lang="en-US" sz="2400" dirty="0"/>
              <a:t>be induced to give away all of its money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B &gt; C, then an agent with C would pay (say) 1 cent to get B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A &gt; B, then an agent with B would pay (say) 1 cent to get A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If C &gt; A, then an agent with A would pay (say) 1 cent to get C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B8519F2-8FB0-4A4D-AEB7-C10AA482D2D4}"/>
              </a:ext>
            </a:extLst>
          </p:cNvPr>
          <p:cNvSpPr/>
          <p:nvPr/>
        </p:nvSpPr>
        <p:spPr>
          <a:xfrm>
            <a:off x="2667000" y="2209800"/>
            <a:ext cx="6858000" cy="609600"/>
          </a:xfrm>
          <a:prstGeom prst="round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2">
            <a:extLst>
              <a:ext uri="{FF2B5EF4-FFF2-40B4-BE49-F238E27FC236}">
                <a16:creationId xmlns:a16="http://schemas.microsoft.com/office/drawing/2014/main" id="{674A7501-0B74-4B4C-BADB-0DEEEF7ABB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94840" y="2329160"/>
          <a:ext cx="36576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4" imgW="1815840" imgH="203040" progId="Equation.3">
                  <p:embed/>
                </p:oleObj>
              </mc:Choice>
              <mc:Fallback>
                <p:oleObj name="Equation" r:id="rId4" imgW="1815840" imgH="20304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840" y="2329160"/>
                        <a:ext cx="3657600" cy="409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EA4BD21-2A76-DD48-820A-3DD2B3D61E87}"/>
              </a:ext>
            </a:extLst>
          </p:cNvPr>
          <p:cNvSpPr txBox="1"/>
          <p:nvPr/>
        </p:nvSpPr>
        <p:spPr>
          <a:xfrm>
            <a:off x="2819400" y="22815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Axiom of Transitivity:</a:t>
            </a:r>
          </a:p>
        </p:txBody>
      </p:sp>
    </p:spTree>
    <p:extLst>
      <p:ext uri="{BB962C8B-B14F-4D97-AF65-F5344CB8AC3E}">
        <p14:creationId xmlns:p14="http://schemas.microsoft.com/office/powerpoint/2010/main" val="118230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Rational Preferences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52AC7F56-0167-8F4B-AAE8-0C70BD4E0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594" y="1574783"/>
            <a:ext cx="5296017" cy="37004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985D4CF-7B78-F549-8092-295109D407BE}"/>
              </a:ext>
            </a:extLst>
          </p:cNvPr>
          <p:cNvSpPr/>
          <p:nvPr/>
        </p:nvSpPr>
        <p:spPr>
          <a:xfrm>
            <a:off x="1066800" y="1690042"/>
            <a:ext cx="5715000" cy="3657600"/>
          </a:xfrm>
          <a:prstGeom prst="roundRect">
            <a:avLst>
              <a:gd name="adj" fmla="val 9367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 descr="txp_fig">
            <a:extLst>
              <a:ext uri="{FF2B5EF4-FFF2-40B4-BE49-F238E27FC236}">
                <a16:creationId xmlns:a16="http://schemas.microsoft.com/office/drawing/2014/main" id="{58604F04-1554-E34A-9D23-2B3FE3C26A7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95400" y="1842442"/>
            <a:ext cx="5181600" cy="3313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27876A-0E16-0941-8CD0-0704ED8553F0}"/>
              </a:ext>
            </a:extLst>
          </p:cNvPr>
          <p:cNvSpPr txBox="1"/>
          <p:nvPr/>
        </p:nvSpPr>
        <p:spPr>
          <a:xfrm>
            <a:off x="0" y="5652442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Theorem: Rational preferences imply behavior describable as maximization of expected utility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EB0727-7A1E-9D42-B7C2-F770D65F9889}"/>
              </a:ext>
            </a:extLst>
          </p:cNvPr>
          <p:cNvSpPr txBox="1"/>
          <p:nvPr/>
        </p:nvSpPr>
        <p:spPr>
          <a:xfrm>
            <a:off x="1066800" y="1080442"/>
            <a:ext cx="571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The Axioms of Rationality</a:t>
            </a:r>
          </a:p>
        </p:txBody>
      </p:sp>
    </p:spTree>
    <p:extLst>
      <p:ext uri="{BB962C8B-B14F-4D97-AF65-F5344CB8AC3E}">
        <p14:creationId xmlns:p14="http://schemas.microsoft.com/office/powerpoint/2010/main" val="222303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MEU Principle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9E905DD4-C01B-DF4F-8857-1D6763C0E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87934" y="1272439"/>
            <a:ext cx="2432050" cy="29125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312DD185-8DBB-9D47-BCFC-4C5A1FE0D7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2920" y="1158874"/>
            <a:ext cx="11353800" cy="48768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Theorem [Ramsey, 1931; von Neumann &amp; Morgenstern, 1944]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Given any preferences satisfying these constraints, there exists a real-valued</a:t>
            </a:r>
          </a:p>
          <a:p>
            <a:pPr lvl="1">
              <a:lnSpc>
                <a:spcPct val="80000"/>
              </a:lnSpc>
              <a:spcBef>
                <a:spcPts val="200"/>
              </a:spcBef>
              <a:buNone/>
            </a:pPr>
            <a:r>
              <a:rPr lang="en-US" sz="2000" dirty="0"/>
              <a:t>	function U such that: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I.e. values assigned by U preserve preferences of both prizes and lotteries!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Maximum expected utility (MEU) principle: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Choose the action that maximizes expected utility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Note: an agent can be entirely rational (consistent with MEU) without ever representing or manipulating utilities and probabilities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a lookup table for perfect tic-tac-toe, a reflex vacuum cleaner</a:t>
            </a:r>
          </a:p>
        </p:txBody>
      </p:sp>
      <p:pic>
        <p:nvPicPr>
          <p:cNvPr id="11" name="Picture 4" descr="txp_fig">
            <a:extLst>
              <a:ext uri="{FF2B5EF4-FFF2-40B4-BE49-F238E27FC236}">
                <a16:creationId xmlns:a16="http://schemas.microsoft.com/office/drawing/2014/main" id="{3591EC46-D907-5543-8FEA-FDAA16EA6E5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03120" y="2332036"/>
            <a:ext cx="5889625" cy="96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2324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Human Utilities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627853D-7A7E-F24B-9038-1A2C3E3CF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764" y="1276350"/>
            <a:ext cx="5960434" cy="4895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863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Utility Scales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39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FD4465B2-7303-E845-BE67-526F21688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1459" y="1726213"/>
            <a:ext cx="3615489" cy="343626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66726955-891F-634F-9F61-55D3D1F927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899400" cy="472916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Normalized utilities</a:t>
            </a:r>
            <a:r>
              <a:rPr lang="en-US" sz="2400" dirty="0"/>
              <a:t>: u</a:t>
            </a:r>
            <a:r>
              <a:rPr lang="en-US" sz="2400" baseline="-25000" dirty="0"/>
              <a:t>+</a:t>
            </a:r>
            <a:r>
              <a:rPr lang="en-US" sz="2400" dirty="0"/>
              <a:t> = 1.0, u</a:t>
            </a:r>
            <a:r>
              <a:rPr lang="en-US" sz="2400" baseline="-25000" dirty="0"/>
              <a:t>-</a:t>
            </a:r>
            <a:r>
              <a:rPr lang="en-US" sz="2400" dirty="0"/>
              <a:t> = 0.0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 err="1">
                <a:solidFill>
                  <a:srgbClr val="CC0000"/>
                </a:solidFill>
              </a:rPr>
              <a:t>Micromorts</a:t>
            </a:r>
            <a:r>
              <a:rPr lang="en-US" sz="2400" dirty="0"/>
              <a:t>: one-millionth chance of death, useful for paying to reduce product risks, etc.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QALYs</a:t>
            </a:r>
            <a:r>
              <a:rPr lang="en-US" sz="2400" dirty="0"/>
              <a:t>: quality-adjusted life years, useful for medical decisions involving substantial risk</a:t>
            </a:r>
          </a:p>
          <a:p>
            <a:pPr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Note: behavior is invariant under positive linear transformation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2400" dirty="0"/>
              <a:t>With deterministic prizes only (no lottery choices), only </a:t>
            </a:r>
            <a:r>
              <a:rPr lang="en-US" sz="2400" dirty="0">
                <a:solidFill>
                  <a:srgbClr val="CC0000"/>
                </a:solidFill>
              </a:rPr>
              <a:t>ordinal utility</a:t>
            </a:r>
            <a:r>
              <a:rPr lang="en-US" sz="2400" dirty="0"/>
              <a:t> can be determined, i.e., total order on prizes</a:t>
            </a:r>
          </a:p>
        </p:txBody>
      </p:sp>
      <p:pic>
        <p:nvPicPr>
          <p:cNvPr id="11" name="Picture 4" descr="txp_fig">
            <a:extLst>
              <a:ext uri="{FF2B5EF4-FFF2-40B4-BE49-F238E27FC236}">
                <a16:creationId xmlns:a16="http://schemas.microsoft.com/office/drawing/2014/main" id="{3FFFC9C0-6253-3545-9158-90EF12D954E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4724400"/>
            <a:ext cx="5792788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5486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Worst-Case vs. Average Case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9D723EC9-0FC3-834D-84D8-382E1CE76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3729" y="1834588"/>
            <a:ext cx="3672377" cy="14318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928B716-65C3-654C-BB74-0849933B8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83160" y="1470022"/>
            <a:ext cx="3626227" cy="25685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5737930-F3F3-294D-9790-883DED80F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526" y="1460973"/>
            <a:ext cx="3674720" cy="1974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5">
            <a:extLst>
              <a:ext uri="{FF2B5EF4-FFF2-40B4-BE49-F238E27FC236}">
                <a16:creationId xmlns:a16="http://schemas.microsoft.com/office/drawing/2014/main" id="{6DD21A22-5040-C245-8922-786F871B4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FAA75CF5-EEB5-DA47-AC21-DDE7BA1362A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5029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6B25D1AA-3287-654A-B084-8B7D8CF0C8D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553200" y="3048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F2EAF38E-8AD6-704D-BA33-6CBB7F518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4E369018-7921-8E41-BAAB-FB33D4A15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D170AF0D-860C-324D-A0F6-7361B2F59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9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C5B2B51F-EBA8-0046-9A32-57F85A8C4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43434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100</a:t>
            </a:r>
          </a:p>
        </p:txBody>
      </p:sp>
      <p:cxnSp>
        <p:nvCxnSpPr>
          <p:cNvPr id="19" name="AutoShape 12">
            <a:extLst>
              <a:ext uri="{FF2B5EF4-FFF2-40B4-BE49-F238E27FC236}">
                <a16:creationId xmlns:a16="http://schemas.microsoft.com/office/drawing/2014/main" id="{B1517FF3-42C6-344F-97B4-878EDBAC62DD}"/>
              </a:ext>
            </a:extLst>
          </p:cNvPr>
          <p:cNvCxnSpPr>
            <a:cxnSpLocks noChangeShapeType="1"/>
            <a:stCxn id="12" idx="3"/>
            <a:endCxn id="13" idx="3"/>
          </p:cNvCxnSpPr>
          <p:nvPr/>
        </p:nvCxnSpPr>
        <p:spPr bwMode="auto">
          <a:xfrm flipH="1">
            <a:off x="5219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13">
            <a:extLst>
              <a:ext uri="{FF2B5EF4-FFF2-40B4-BE49-F238E27FC236}">
                <a16:creationId xmlns:a16="http://schemas.microsoft.com/office/drawing/2014/main" id="{E0AF9AE2-786C-6542-B4AC-41AC66AB23BE}"/>
              </a:ext>
            </a:extLst>
          </p:cNvPr>
          <p:cNvCxnSpPr>
            <a:cxnSpLocks noChangeShapeType="1"/>
            <a:stCxn id="12" idx="3"/>
            <a:endCxn id="14" idx="3"/>
          </p:cNvCxnSpPr>
          <p:nvPr/>
        </p:nvCxnSpPr>
        <p:spPr bwMode="auto">
          <a:xfrm>
            <a:off x="5981700" y="23622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" name="AutoShape 14">
            <a:extLst>
              <a:ext uri="{FF2B5EF4-FFF2-40B4-BE49-F238E27FC236}">
                <a16:creationId xmlns:a16="http://schemas.microsoft.com/office/drawing/2014/main" id="{FF5C6073-6F5A-E248-8974-82428E300869}"/>
              </a:ext>
            </a:extLst>
          </p:cNvPr>
          <p:cNvCxnSpPr>
            <a:cxnSpLocks noChangeShapeType="1"/>
            <a:stCxn id="13" idx="0"/>
            <a:endCxn id="15" idx="0"/>
          </p:cNvCxnSpPr>
          <p:nvPr/>
        </p:nvCxnSpPr>
        <p:spPr bwMode="auto">
          <a:xfrm flipH="1">
            <a:off x="4838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5">
            <a:extLst>
              <a:ext uri="{FF2B5EF4-FFF2-40B4-BE49-F238E27FC236}">
                <a16:creationId xmlns:a16="http://schemas.microsoft.com/office/drawing/2014/main" id="{3E8E6333-46CB-F24A-B381-467E2D0DE90A}"/>
              </a:ext>
            </a:extLst>
          </p:cNvPr>
          <p:cNvCxnSpPr>
            <a:cxnSpLocks noChangeShapeType="1"/>
            <a:stCxn id="13" idx="0"/>
            <a:endCxn id="16" idx="0"/>
          </p:cNvCxnSpPr>
          <p:nvPr/>
        </p:nvCxnSpPr>
        <p:spPr bwMode="auto">
          <a:xfrm>
            <a:off x="5219700" y="33528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16">
            <a:extLst>
              <a:ext uri="{FF2B5EF4-FFF2-40B4-BE49-F238E27FC236}">
                <a16:creationId xmlns:a16="http://schemas.microsoft.com/office/drawing/2014/main" id="{DD0CDAB5-0078-5841-923B-68BDDF06E1DC}"/>
              </a:ext>
            </a:extLst>
          </p:cNvPr>
          <p:cNvCxnSpPr>
            <a:cxnSpLocks noChangeShapeType="1"/>
            <a:stCxn id="14" idx="0"/>
            <a:endCxn id="17" idx="0"/>
          </p:cNvCxnSpPr>
          <p:nvPr/>
        </p:nvCxnSpPr>
        <p:spPr bwMode="auto">
          <a:xfrm flipH="1">
            <a:off x="6362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5" name="AutoShape 17">
            <a:extLst>
              <a:ext uri="{FF2B5EF4-FFF2-40B4-BE49-F238E27FC236}">
                <a16:creationId xmlns:a16="http://schemas.microsoft.com/office/drawing/2014/main" id="{E1FD7EA9-BED9-D74F-902D-62A56A9548E3}"/>
              </a:ext>
            </a:extLst>
          </p:cNvPr>
          <p:cNvCxnSpPr>
            <a:cxnSpLocks noChangeShapeType="1"/>
            <a:stCxn id="14" idx="0"/>
            <a:endCxn id="18" idx="0"/>
          </p:cNvCxnSpPr>
          <p:nvPr/>
        </p:nvCxnSpPr>
        <p:spPr bwMode="auto">
          <a:xfrm>
            <a:off x="6743700" y="33528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6" name="Text Box 18">
            <a:extLst>
              <a:ext uri="{FF2B5EF4-FFF2-40B4-BE49-F238E27FC236}">
                <a16:creationId xmlns:a16="http://schemas.microsoft.com/office/drawing/2014/main" id="{EA81FCC5-048D-6C4B-9FEF-0B8CD8386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1412" y="20574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27" name="Text Box 19">
            <a:extLst>
              <a:ext uri="{FF2B5EF4-FFF2-40B4-BE49-F238E27FC236}">
                <a16:creationId xmlns:a16="http://schemas.microsoft.com/office/drawing/2014/main" id="{B1BC77F7-B578-6F40-A476-B95F9B84A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2971800"/>
            <a:ext cx="663575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min</a:t>
            </a:r>
          </a:p>
        </p:txBody>
      </p:sp>
      <p:sp>
        <p:nvSpPr>
          <p:cNvPr id="28" name="Oval 15">
            <a:extLst>
              <a:ext uri="{FF2B5EF4-FFF2-40B4-BE49-F238E27FC236}">
                <a16:creationId xmlns:a16="http://schemas.microsoft.com/office/drawing/2014/main" id="{B8EF17D0-5E8A-3C4E-B08B-6FACF3FB9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9" name="Oval 16">
            <a:extLst>
              <a:ext uri="{FF2B5EF4-FFF2-40B4-BE49-F238E27FC236}">
                <a16:creationId xmlns:a16="http://schemas.microsoft.com/office/drawing/2014/main" id="{E53307F7-6774-E946-B697-54E4C05C8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0480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844E57-5FA6-9644-9056-1BEB307C4D5D}"/>
              </a:ext>
            </a:extLst>
          </p:cNvPr>
          <p:cNvSpPr txBox="1"/>
          <p:nvPr/>
        </p:nvSpPr>
        <p:spPr>
          <a:xfrm>
            <a:off x="26987" y="52578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Idea: Uncertain outcomes controlled by chance, not an adversary!</a:t>
            </a:r>
          </a:p>
        </p:txBody>
      </p:sp>
    </p:spTree>
    <p:extLst>
      <p:ext uri="{BB962C8B-B14F-4D97-AF65-F5344CB8AC3E}">
        <p14:creationId xmlns:p14="http://schemas.microsoft.com/office/powerpoint/2010/main" val="22771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8" grpId="0" animBg="1"/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Human Utilities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865AC8C-8D0E-C04C-88C0-337E62FBEE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11379200" cy="4729164"/>
          </a:xfrm>
        </p:spPr>
        <p:txBody>
          <a:bodyPr/>
          <a:lstStyle/>
          <a:p>
            <a:r>
              <a:rPr lang="en-US" sz="2400" dirty="0"/>
              <a:t>Utilities map states to real numbers. Which numbers?</a:t>
            </a:r>
          </a:p>
          <a:p>
            <a:r>
              <a:rPr lang="en-US" sz="2400" dirty="0"/>
              <a:t>Standard approach to assessment (elicitation) of human utilities:</a:t>
            </a:r>
          </a:p>
          <a:p>
            <a:pPr lvl="1"/>
            <a:r>
              <a:rPr lang="en-US" sz="2200" dirty="0"/>
              <a:t>Compare a prize A to a </a:t>
            </a:r>
            <a:r>
              <a:rPr lang="en-US" sz="2200" dirty="0">
                <a:solidFill>
                  <a:srgbClr val="CC0000"/>
                </a:solidFill>
              </a:rPr>
              <a:t>standard lottery</a:t>
            </a:r>
            <a:r>
              <a:rPr lang="en-US" sz="2200" dirty="0"/>
              <a:t> </a:t>
            </a:r>
            <a:r>
              <a:rPr lang="en-US" sz="2200" dirty="0" err="1"/>
              <a:t>L</a:t>
            </a:r>
            <a:r>
              <a:rPr lang="en-US" sz="2200" baseline="-25000" dirty="0" err="1"/>
              <a:t>p</a:t>
            </a:r>
            <a:r>
              <a:rPr lang="en-US" sz="2200" dirty="0"/>
              <a:t> between</a:t>
            </a:r>
          </a:p>
          <a:p>
            <a:pPr lvl="2"/>
            <a:r>
              <a:rPr lang="en-US" sz="2000" dirty="0"/>
              <a:t>“best possible prize” u</a:t>
            </a:r>
            <a:r>
              <a:rPr lang="en-US" sz="2000" baseline="-25000" dirty="0"/>
              <a:t>+</a:t>
            </a:r>
            <a:r>
              <a:rPr lang="en-US" sz="2000" dirty="0"/>
              <a:t> with probability p</a:t>
            </a:r>
          </a:p>
          <a:p>
            <a:pPr lvl="2"/>
            <a:r>
              <a:rPr lang="en-US" sz="2000" dirty="0"/>
              <a:t>“worst possible catastrophe” u</a:t>
            </a:r>
            <a:r>
              <a:rPr lang="en-US" sz="2000" baseline="-25000" dirty="0"/>
              <a:t>-</a:t>
            </a:r>
            <a:r>
              <a:rPr lang="en-US" sz="2000" dirty="0"/>
              <a:t> with probability 1-p</a:t>
            </a:r>
          </a:p>
          <a:p>
            <a:pPr lvl="1"/>
            <a:r>
              <a:rPr lang="en-US" sz="2200" dirty="0"/>
              <a:t>Adjust lottery probability p until indifference: A ~ </a:t>
            </a:r>
            <a:r>
              <a:rPr lang="en-US" sz="2200" dirty="0" err="1"/>
              <a:t>L</a:t>
            </a:r>
            <a:r>
              <a:rPr lang="en-US" sz="2200" baseline="-25000" dirty="0" err="1"/>
              <a:t>p</a:t>
            </a:r>
            <a:endParaRPr lang="en-US" sz="2200" baseline="-25000" dirty="0"/>
          </a:p>
          <a:p>
            <a:pPr lvl="1"/>
            <a:r>
              <a:rPr lang="en-US" sz="2200" dirty="0"/>
              <a:t>Resulting p is a utility in [0,1]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2A291D2-16EB-0441-911A-503F2368F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313" y="2712720"/>
            <a:ext cx="848743" cy="8066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AE85E851-6DBB-104B-8F0A-72DB73B92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9516" y="1395953"/>
            <a:ext cx="2805152" cy="23041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9A01BE7A-9021-E548-B829-18AD47F86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4887" t="41739" r="68892" b="37391"/>
          <a:stretch>
            <a:fillRect/>
          </a:stretch>
        </p:blipFill>
        <p:spPr bwMode="auto">
          <a:xfrm>
            <a:off x="3810000" y="4876800"/>
            <a:ext cx="914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97019A-B011-0B4F-9BD3-C3FA669B2D86}"/>
              </a:ext>
            </a:extLst>
          </p:cNvPr>
          <p:cNvSpPr txBox="1"/>
          <p:nvPr/>
        </p:nvSpPr>
        <p:spPr>
          <a:xfrm>
            <a:off x="5817576" y="4876800"/>
            <a:ext cx="502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  <a:cs typeface="Times New Roman" pitchFamily="18" charset="0"/>
              </a:rPr>
              <a:t>0.999999                              0.000001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B674FB-E62F-364F-B488-DE8B6C1E7684}"/>
              </a:ext>
            </a:extLst>
          </p:cNvPr>
          <p:cNvSpPr txBox="1"/>
          <p:nvPr/>
        </p:nvSpPr>
        <p:spPr>
          <a:xfrm>
            <a:off x="5638800" y="56388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No change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CF672AA-7ED5-D64B-9914-FA2BDC0519BA}"/>
              </a:ext>
            </a:extLst>
          </p:cNvPr>
          <p:cNvGrpSpPr/>
          <p:nvPr/>
        </p:nvGrpSpPr>
        <p:grpSpPr>
          <a:xfrm>
            <a:off x="5410200" y="4191000"/>
            <a:ext cx="5486400" cy="2133600"/>
            <a:chOff x="5410200" y="4191000"/>
            <a:chExt cx="5486400" cy="21336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EFF7F0-999D-944C-BD18-C9875C04377E}"/>
                </a:ext>
              </a:extLst>
            </p:cNvPr>
            <p:cNvSpPr/>
            <p:nvPr/>
          </p:nvSpPr>
          <p:spPr>
            <a:xfrm>
              <a:off x="7772400" y="4419600"/>
              <a:ext cx="457200" cy="457200"/>
            </a:xfrm>
            <a:prstGeom prst="ellipse">
              <a:avLst/>
            </a:prstGeom>
            <a:solidFill>
              <a:srgbClr val="B5EDC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BAA662E-7702-2E44-AF8D-06FD5FE9CB53}"/>
                </a:ext>
              </a:extLst>
            </p:cNvPr>
            <p:cNvCxnSpPr>
              <a:stCxn id="17" idx="4"/>
            </p:cNvCxnSpPr>
            <p:nvPr/>
          </p:nvCxnSpPr>
          <p:spPr>
            <a:xfrm flipH="1">
              <a:off x="6553200" y="4876800"/>
              <a:ext cx="14478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03FF5E4-F452-DC4A-A226-71E34C543E0C}"/>
                </a:ext>
              </a:extLst>
            </p:cNvPr>
            <p:cNvCxnSpPr>
              <a:stCxn id="17" idx="4"/>
            </p:cNvCxnSpPr>
            <p:nvPr/>
          </p:nvCxnSpPr>
          <p:spPr>
            <a:xfrm>
              <a:off x="8001000" y="4876800"/>
              <a:ext cx="1752600" cy="76200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F7A553B-13DC-9E43-BD84-7EE327FE7C9A}"/>
                </a:ext>
              </a:extLst>
            </p:cNvPr>
            <p:cNvSpPr/>
            <p:nvPr/>
          </p:nvSpPr>
          <p:spPr>
            <a:xfrm>
              <a:off x="5410200" y="4191000"/>
              <a:ext cx="5486400" cy="21336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9A27D7-C4C6-A544-ACE2-2D00F4ACFBFC}"/>
              </a:ext>
            </a:extLst>
          </p:cNvPr>
          <p:cNvGrpSpPr/>
          <p:nvPr/>
        </p:nvGrpSpPr>
        <p:grpSpPr>
          <a:xfrm>
            <a:off x="1676400" y="4800600"/>
            <a:ext cx="2438400" cy="838200"/>
            <a:chOff x="6858000" y="3505200"/>
            <a:chExt cx="2438400" cy="83820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EF91F458-01D9-634F-9088-3D288E412872}"/>
                </a:ext>
              </a:extLst>
            </p:cNvPr>
            <p:cNvSpPr/>
            <p:nvPr/>
          </p:nvSpPr>
          <p:spPr>
            <a:xfrm>
              <a:off x="6858000" y="3505200"/>
              <a:ext cx="1600200" cy="8382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1272398-326E-1F4B-B2BC-F649BE9F08F3}"/>
                </a:ext>
              </a:extLst>
            </p:cNvPr>
            <p:cNvSpPr txBox="1"/>
            <p:nvPr/>
          </p:nvSpPr>
          <p:spPr>
            <a:xfrm>
              <a:off x="7010400" y="3657600"/>
              <a:ext cx="228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i="1" dirty="0">
                  <a:solidFill>
                    <a:srgbClr val="C00000"/>
                  </a:solidFill>
                  <a:latin typeface="Calibri" pitchFamily="34" charset="0"/>
                  <a:cs typeface="Times New Roman" pitchFamily="18" charset="0"/>
                </a:rPr>
                <a:t>Pay $30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5EADFD5-6C07-C64C-ACE0-672CF789B84C}"/>
              </a:ext>
            </a:extLst>
          </p:cNvPr>
          <p:cNvSpPr txBox="1"/>
          <p:nvPr/>
        </p:nvSpPr>
        <p:spPr>
          <a:xfrm>
            <a:off x="8610600" y="56388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C00000"/>
                </a:solidFill>
                <a:latin typeface="Calibri" pitchFamily="34" charset="0"/>
                <a:cs typeface="Times New Roman" pitchFamily="18" charset="0"/>
              </a:rPr>
              <a:t>Instant death</a:t>
            </a:r>
          </a:p>
        </p:txBody>
      </p:sp>
    </p:spTree>
    <p:extLst>
      <p:ext uri="{BB962C8B-B14F-4D97-AF65-F5344CB8AC3E}">
        <p14:creationId xmlns:p14="http://schemas.microsoft.com/office/powerpoint/2010/main" val="111984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Money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41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D469CAD9-6873-4C45-82CE-3E5D9A754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973" y="1711325"/>
            <a:ext cx="4935903" cy="28336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B3B3CFD-C36B-6940-B7AD-84703EC9F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9668" t="3678" r="2053"/>
          <a:stretch>
            <a:fillRect/>
          </a:stretch>
        </p:blipFill>
        <p:spPr bwMode="auto">
          <a:xfrm>
            <a:off x="1752600" y="4267200"/>
            <a:ext cx="3276600" cy="224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768C1AB4-2187-504A-8814-FFB5A68A98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001000" cy="4953000"/>
          </a:xfrm>
        </p:spPr>
        <p:txBody>
          <a:bodyPr/>
          <a:lstStyle/>
          <a:p>
            <a:pPr>
              <a:defRPr/>
            </a:pPr>
            <a:r>
              <a:rPr lang="en-US" sz="2000" dirty="0"/>
              <a:t>Money </a:t>
            </a:r>
            <a:r>
              <a:rPr lang="en-US" sz="2000" u="sng" dirty="0"/>
              <a:t>does </a:t>
            </a:r>
            <a:r>
              <a:rPr lang="en-US" sz="2000" u="sng" dirty="0">
                <a:solidFill>
                  <a:schemeClr val="accent6"/>
                </a:solidFill>
              </a:rPr>
              <a:t>not</a:t>
            </a:r>
            <a:r>
              <a:rPr lang="en-US" sz="2000" dirty="0">
                <a:solidFill>
                  <a:srgbClr val="CC0000"/>
                </a:solidFill>
              </a:rPr>
              <a:t> </a:t>
            </a:r>
            <a:r>
              <a:rPr lang="en-US" sz="2000" dirty="0"/>
              <a:t>behave as a utility function, but we can talk about the utility of having money (or being in debt)</a:t>
            </a:r>
          </a:p>
          <a:p>
            <a:pPr>
              <a:defRPr/>
            </a:pPr>
            <a:r>
              <a:rPr lang="en-US" sz="2000" dirty="0"/>
              <a:t>Given a lottery L = [p, $X; (1-p), $Y]</a:t>
            </a:r>
            <a:endParaRPr lang="en-US" sz="2000" dirty="0">
              <a:solidFill>
                <a:schemeClr val="tx1"/>
              </a:solidFill>
            </a:endParaRPr>
          </a:p>
          <a:p>
            <a:pPr lvl="1">
              <a:defRPr/>
            </a:pPr>
            <a:r>
              <a:rPr lang="en-US" sz="2000" dirty="0"/>
              <a:t>The </a:t>
            </a:r>
            <a:r>
              <a:rPr lang="en-US" sz="2000" dirty="0">
                <a:solidFill>
                  <a:srgbClr val="CC0000"/>
                </a:solidFill>
              </a:rPr>
              <a:t>expected monetary value </a:t>
            </a:r>
            <a:r>
              <a:rPr lang="en-US" sz="2000" dirty="0"/>
              <a:t>EMV(L) is p*X + (1-p)*Y</a:t>
            </a:r>
          </a:p>
          <a:p>
            <a:pPr lvl="1">
              <a:defRPr/>
            </a:pPr>
            <a:r>
              <a:rPr lang="en-US" sz="2000" dirty="0"/>
              <a:t>U(L) = p*U($X) + (1-p)*U($Y)</a:t>
            </a:r>
          </a:p>
          <a:p>
            <a:pPr lvl="1">
              <a:defRPr/>
            </a:pPr>
            <a:r>
              <a:rPr lang="en-US" sz="2000" dirty="0"/>
              <a:t>Typically, U(L) &lt; U( EMV(L) )</a:t>
            </a:r>
          </a:p>
          <a:p>
            <a:pPr lvl="1">
              <a:defRPr/>
            </a:pPr>
            <a:r>
              <a:rPr lang="en-US" sz="2000" dirty="0"/>
              <a:t>In this sense, people are </a:t>
            </a:r>
            <a:r>
              <a:rPr lang="en-US" sz="2000" dirty="0">
                <a:solidFill>
                  <a:srgbClr val="CC0000"/>
                </a:solidFill>
              </a:rPr>
              <a:t>risk-averse</a:t>
            </a:r>
          </a:p>
          <a:p>
            <a:pPr lvl="1">
              <a:defRPr/>
            </a:pPr>
            <a:r>
              <a:rPr lang="en-US" sz="2000" dirty="0"/>
              <a:t>When deep in debt, people are </a:t>
            </a:r>
            <a:r>
              <a:rPr lang="en-US" sz="2000" dirty="0">
                <a:solidFill>
                  <a:srgbClr val="CC0000"/>
                </a:solidFill>
              </a:rPr>
              <a:t>risk-prone</a:t>
            </a:r>
          </a:p>
          <a:p>
            <a:pPr lvl="1"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9283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Insurance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3801CA82-24E9-124C-95C4-8F9E3BD00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0307" y="1589883"/>
            <a:ext cx="5835256" cy="3492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87D8322C-80F1-9C4E-ABB0-E08D244781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0"/>
            <a:ext cx="5842000" cy="4927599"/>
          </a:xfrm>
        </p:spPr>
        <p:txBody>
          <a:bodyPr/>
          <a:lstStyle/>
          <a:p>
            <a:r>
              <a:rPr lang="en-US" sz="2400" dirty="0"/>
              <a:t>Consider the lottery </a:t>
            </a:r>
            <a:r>
              <a:rPr lang="en-US" sz="2400" dirty="0">
                <a:solidFill>
                  <a:srgbClr val="CC0000"/>
                </a:solidFill>
              </a:rPr>
              <a:t>[0.5, $1000;  0.5, $0]</a:t>
            </a:r>
            <a:endParaRPr lang="en-US" sz="2400" dirty="0"/>
          </a:p>
          <a:p>
            <a:pPr lvl="1"/>
            <a:r>
              <a:rPr lang="en-US" sz="2000" dirty="0"/>
              <a:t>What is its </a:t>
            </a:r>
            <a:r>
              <a:rPr lang="en-US" sz="2000" dirty="0">
                <a:solidFill>
                  <a:srgbClr val="CC0000"/>
                </a:solidFill>
              </a:rPr>
              <a:t>expected monetary value</a:t>
            </a:r>
            <a:r>
              <a:rPr lang="en-US" sz="2000" dirty="0"/>
              <a:t>?  ($500)</a:t>
            </a:r>
          </a:p>
          <a:p>
            <a:pPr lvl="1"/>
            <a:r>
              <a:rPr lang="en-US" sz="2000" dirty="0"/>
              <a:t>What is its </a:t>
            </a:r>
            <a:r>
              <a:rPr lang="en-US" sz="2000" dirty="0">
                <a:solidFill>
                  <a:srgbClr val="CC0000"/>
                </a:solidFill>
              </a:rPr>
              <a:t>certainty equivalent</a:t>
            </a:r>
            <a:r>
              <a:rPr lang="en-US" sz="2000" dirty="0"/>
              <a:t>?</a:t>
            </a:r>
          </a:p>
          <a:p>
            <a:pPr lvl="2"/>
            <a:r>
              <a:rPr lang="en-US" sz="1800" dirty="0"/>
              <a:t>Monetary value acceptable in lieu of lottery</a:t>
            </a:r>
          </a:p>
          <a:p>
            <a:pPr lvl="2"/>
            <a:r>
              <a:rPr lang="en-US" sz="1800" dirty="0"/>
              <a:t>$400 for most people</a:t>
            </a:r>
          </a:p>
          <a:p>
            <a:pPr lvl="1"/>
            <a:r>
              <a:rPr lang="en-US" sz="2000" dirty="0"/>
              <a:t>Difference of $100 is the </a:t>
            </a:r>
            <a:r>
              <a:rPr lang="en-US" sz="2000" dirty="0">
                <a:solidFill>
                  <a:srgbClr val="CC0000"/>
                </a:solidFill>
              </a:rPr>
              <a:t>insurance premium</a:t>
            </a:r>
          </a:p>
          <a:p>
            <a:pPr lvl="2"/>
            <a:r>
              <a:rPr lang="en-US" sz="1800" dirty="0"/>
              <a:t>There’s an insurance industry because people will pay to reduce their risk</a:t>
            </a:r>
          </a:p>
          <a:p>
            <a:pPr lvl="2"/>
            <a:r>
              <a:rPr lang="en-US" sz="1800" dirty="0"/>
              <a:t>If everyone were risk-neutral, no insurance needed!</a:t>
            </a:r>
          </a:p>
          <a:p>
            <a:pPr lvl="1"/>
            <a:r>
              <a:rPr lang="en-US" sz="2000" dirty="0"/>
              <a:t>It’s win-win: you’d rather have the $400 and the insurance company would rather have the lottery (their utility curve is flat and they have many lotteries)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3197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Human Rationality?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504F4016-34EB-8B42-8B2A-87C42972D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1063" y="1677676"/>
            <a:ext cx="2913062" cy="401382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EE3BBC62-9406-5247-BE74-CD2F095C67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Famous example of Allais (1953)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 pitchFamily="34" charset="0"/>
            </a:endParaRPr>
          </a:p>
          <a:p>
            <a:pPr lvl="1">
              <a:lnSpc>
                <a:spcPct val="80000"/>
              </a:lnSpc>
            </a:pPr>
            <a:r>
              <a:rPr lang="en-US" sz="2400" dirty="0"/>
              <a:t>A: [0.8, $4k;    0.2, $0]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B: [1.0, $3k;    0.0, $0]</a:t>
            </a:r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400" dirty="0"/>
              <a:t>C: [0.2, $4k;    0.8, $0]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D: [0.25, $3k;    0.75, $0]</a:t>
            </a:r>
          </a:p>
          <a:p>
            <a:pPr lvl="2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800" dirty="0"/>
              <a:t>Most people prefer B &gt; A, C &gt; D</a:t>
            </a:r>
          </a:p>
          <a:p>
            <a:pPr lvl="2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800" dirty="0"/>
              <a:t>But if U($0) = 0, then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B &gt; A </a:t>
            </a:r>
            <a:r>
              <a:rPr lang="en-US" sz="2400" dirty="0">
                <a:sym typeface="Symbol" pitchFamily="18" charset="2"/>
              </a:rPr>
              <a:t> U($3k) &gt; 0.8 U($4k)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C &gt; D </a:t>
            </a:r>
            <a:r>
              <a:rPr lang="en-US" sz="2400" dirty="0">
                <a:sym typeface="Symbol" pitchFamily="18" charset="2"/>
              </a:rPr>
              <a:t> 0.8 U($4k) &gt; U($3k)</a:t>
            </a:r>
          </a:p>
          <a:p>
            <a:pPr lvl="1">
              <a:lnSpc>
                <a:spcPct val="80000"/>
              </a:lnSpc>
            </a:pPr>
            <a:endParaRPr lang="en-US" sz="2400" dirty="0">
              <a:sym typeface="Symbol" pitchFamily="18" charset="2"/>
            </a:endParaRP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74765BB5-31CD-E547-A532-EA34638E37F0}"/>
              </a:ext>
            </a:extLst>
          </p:cNvPr>
          <p:cNvSpPr/>
          <p:nvPr/>
        </p:nvSpPr>
        <p:spPr>
          <a:xfrm>
            <a:off x="4038600" y="2018325"/>
            <a:ext cx="381000" cy="304800"/>
          </a:xfrm>
          <a:prstGeom prst="leftArrow">
            <a:avLst/>
          </a:prstGeom>
          <a:solidFill>
            <a:srgbClr val="99C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56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Next Time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44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21EA372-B428-2143-9627-38BEDF5988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18744" y="1166018"/>
            <a:ext cx="8979408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</a:rPr>
              <a:t>Quiz 1b and Quiz 2 Release tomorrow.  Due Monday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PA 2 Due next Friday</a:t>
            </a: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Next time we will start discussion Markov Decision Processes (MDPs)</a:t>
            </a:r>
            <a:endParaRPr lang="en-US" sz="2000" dirty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2384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Expectimax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Search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5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0B85A89-0550-774E-9F84-983C393191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7467600" cy="4876800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Why wouldn’t we know what the result of an action will be?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Explicit randomness: rolling dice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Unpredictable opponents: the ghosts respond randomly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Actions can fail: when moving a robot, wheels might slip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endParaRPr lang="en-US" sz="20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Values should now reflect average-case (</a:t>
            </a:r>
            <a:r>
              <a:rPr lang="en-US" sz="2200" dirty="0" err="1"/>
              <a:t>expectimax</a:t>
            </a:r>
            <a:r>
              <a:rPr lang="en-US" sz="2200" dirty="0"/>
              <a:t>) outcomes, not worst-case (</a:t>
            </a:r>
            <a:r>
              <a:rPr lang="en-US" sz="2200" dirty="0" err="1"/>
              <a:t>minimax</a:t>
            </a:r>
            <a:r>
              <a:rPr lang="en-US" sz="2200" dirty="0"/>
              <a:t>) outcomes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 err="1">
                <a:solidFill>
                  <a:srgbClr val="C00000"/>
                </a:solidFill>
              </a:rPr>
              <a:t>Expectimax</a:t>
            </a:r>
            <a:r>
              <a:rPr lang="en-US" sz="2200" dirty="0">
                <a:solidFill>
                  <a:srgbClr val="C00000"/>
                </a:solidFill>
              </a:rPr>
              <a:t> search:</a:t>
            </a:r>
            <a:r>
              <a:rPr lang="en-US" sz="2200" dirty="0"/>
              <a:t> compute the average score under optimal play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Max nodes as in </a:t>
            </a:r>
            <a:r>
              <a:rPr lang="en-US" sz="2000" dirty="0" err="1"/>
              <a:t>minimax</a:t>
            </a:r>
            <a:r>
              <a:rPr lang="en-US" sz="2000" dirty="0"/>
              <a:t> search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Chance nodes are like min nodes but the outcome is uncertain</a:t>
            </a:r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Calculate their </a:t>
            </a:r>
            <a:r>
              <a:rPr lang="en-US" sz="2000" dirty="0">
                <a:solidFill>
                  <a:srgbClr val="CC0000"/>
                </a:solidFill>
              </a:rPr>
              <a:t>expected utilities</a:t>
            </a:r>
            <a:endParaRPr lang="en-US" sz="2000" dirty="0"/>
          </a:p>
          <a:p>
            <a:pPr lvl="1">
              <a:lnSpc>
                <a:spcPct val="85000"/>
              </a:lnSpc>
              <a:spcBef>
                <a:spcPct val="0"/>
              </a:spcBef>
            </a:pPr>
            <a:r>
              <a:rPr lang="en-US" sz="2000" dirty="0"/>
              <a:t>I.e. take weighted average (expectation) of children</a:t>
            </a:r>
          </a:p>
          <a:p>
            <a:pPr>
              <a:lnSpc>
                <a:spcPct val="85000"/>
              </a:lnSpc>
              <a:spcBef>
                <a:spcPct val="0"/>
              </a:spcBef>
            </a:pPr>
            <a:endParaRPr lang="en-US" sz="2200" dirty="0"/>
          </a:p>
          <a:p>
            <a:pPr>
              <a:lnSpc>
                <a:spcPct val="85000"/>
              </a:lnSpc>
              <a:spcBef>
                <a:spcPct val="0"/>
              </a:spcBef>
            </a:pPr>
            <a:r>
              <a:rPr lang="en-US" sz="2200" dirty="0"/>
              <a:t>Later, we’ll learn how to formalize the underlying uncertain-result problems as </a:t>
            </a:r>
            <a:r>
              <a:rPr lang="en-US" sz="2200" dirty="0">
                <a:solidFill>
                  <a:srgbClr val="C00000"/>
                </a:solidFill>
              </a:rPr>
              <a:t>Markov Decision Processes</a:t>
            </a:r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DBF5E51D-E644-4946-8069-D133C76AE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0" y="1828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84CDE8AE-D2CA-7E42-B711-ED7C6FE49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EAAD6247-2FF4-824A-AF4F-AC480267A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4</a:t>
            </a: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314DB241-B8EB-C845-8CE2-F41F66A94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5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03A08BF8-F405-6D4B-8700-EBC7D867F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7</a:t>
            </a:r>
          </a:p>
        </p:txBody>
      </p:sp>
      <p:cxnSp>
        <p:nvCxnSpPr>
          <p:cNvPr id="18" name="AutoShape 9">
            <a:extLst>
              <a:ext uri="{FF2B5EF4-FFF2-40B4-BE49-F238E27FC236}">
                <a16:creationId xmlns:a16="http://schemas.microsoft.com/office/drawing/2014/main" id="{FDBCEA33-359F-434D-81D8-FA88E57CC048}"/>
              </a:ext>
            </a:extLst>
          </p:cNvPr>
          <p:cNvCxnSpPr>
            <a:cxnSpLocks noChangeShapeType="1"/>
            <a:stCxn id="13" idx="3"/>
            <a:endCxn id="25" idx="0"/>
          </p:cNvCxnSpPr>
          <p:nvPr/>
        </p:nvCxnSpPr>
        <p:spPr bwMode="auto">
          <a:xfrm flipH="1">
            <a:off x="8953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9" name="AutoShape 10">
            <a:extLst>
              <a:ext uri="{FF2B5EF4-FFF2-40B4-BE49-F238E27FC236}">
                <a16:creationId xmlns:a16="http://schemas.microsoft.com/office/drawing/2014/main" id="{93DE614E-2CE4-AF4E-B90D-15011095FD12}"/>
              </a:ext>
            </a:extLst>
          </p:cNvPr>
          <p:cNvCxnSpPr>
            <a:cxnSpLocks noChangeShapeType="1"/>
            <a:stCxn id="13" idx="3"/>
            <a:endCxn id="26" idx="0"/>
          </p:cNvCxnSpPr>
          <p:nvPr/>
        </p:nvCxnSpPr>
        <p:spPr bwMode="auto">
          <a:xfrm>
            <a:off x="9715500" y="2133600"/>
            <a:ext cx="76200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0" name="AutoShape 11">
            <a:extLst>
              <a:ext uri="{FF2B5EF4-FFF2-40B4-BE49-F238E27FC236}">
                <a16:creationId xmlns:a16="http://schemas.microsoft.com/office/drawing/2014/main" id="{341961F0-10C4-7947-9BB7-6F9ACAEEF328}"/>
              </a:ext>
            </a:extLst>
          </p:cNvPr>
          <p:cNvCxnSpPr>
            <a:cxnSpLocks noChangeShapeType="1"/>
            <a:endCxn id="14" idx="0"/>
          </p:cNvCxnSpPr>
          <p:nvPr/>
        </p:nvCxnSpPr>
        <p:spPr bwMode="auto">
          <a:xfrm flipH="1">
            <a:off x="8572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1" name="AutoShape 12">
            <a:extLst>
              <a:ext uri="{FF2B5EF4-FFF2-40B4-BE49-F238E27FC236}">
                <a16:creationId xmlns:a16="http://schemas.microsoft.com/office/drawing/2014/main" id="{24B6C2E2-E5E9-0644-BB48-025319B13FB0}"/>
              </a:ext>
            </a:extLst>
          </p:cNvPr>
          <p:cNvCxnSpPr>
            <a:cxnSpLocks noChangeShapeType="1"/>
            <a:endCxn id="15" idx="0"/>
          </p:cNvCxnSpPr>
          <p:nvPr/>
        </p:nvCxnSpPr>
        <p:spPr bwMode="auto">
          <a:xfrm>
            <a:off x="8953500" y="3124200"/>
            <a:ext cx="3048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2" name="AutoShape 13">
            <a:extLst>
              <a:ext uri="{FF2B5EF4-FFF2-40B4-BE49-F238E27FC236}">
                <a16:creationId xmlns:a16="http://schemas.microsoft.com/office/drawing/2014/main" id="{41A90597-774F-C44A-B33D-0D26D7D7ED33}"/>
              </a:ext>
            </a:extLst>
          </p:cNvPr>
          <p:cNvCxnSpPr>
            <a:cxnSpLocks noChangeShapeType="1"/>
            <a:endCxn id="16" idx="0"/>
          </p:cNvCxnSpPr>
          <p:nvPr/>
        </p:nvCxnSpPr>
        <p:spPr bwMode="auto">
          <a:xfrm flipH="1">
            <a:off x="10096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3" name="AutoShape 14">
            <a:extLst>
              <a:ext uri="{FF2B5EF4-FFF2-40B4-BE49-F238E27FC236}">
                <a16:creationId xmlns:a16="http://schemas.microsoft.com/office/drawing/2014/main" id="{BE32A190-DA39-C240-B60A-8054D2DACD00}"/>
              </a:ext>
            </a:extLst>
          </p:cNvPr>
          <p:cNvCxnSpPr>
            <a:cxnSpLocks noChangeShapeType="1"/>
            <a:endCxn id="17" idx="0"/>
          </p:cNvCxnSpPr>
          <p:nvPr/>
        </p:nvCxnSpPr>
        <p:spPr bwMode="auto">
          <a:xfrm>
            <a:off x="10477500" y="31242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5" name="Oval 15">
            <a:extLst>
              <a:ext uri="{FF2B5EF4-FFF2-40B4-BE49-F238E27FC236}">
                <a16:creationId xmlns:a16="http://schemas.microsoft.com/office/drawing/2014/main" id="{15E416EA-C380-AA4A-BD0E-02A473AEC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3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6" name="Oval 16">
            <a:extLst>
              <a:ext uri="{FF2B5EF4-FFF2-40B4-BE49-F238E27FC236}">
                <a16:creationId xmlns:a16="http://schemas.microsoft.com/office/drawing/2014/main" id="{74601A10-FC6B-7A49-9113-02D55018D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7000" y="2743200"/>
            <a:ext cx="381000" cy="38100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7" name="Text Box 17">
            <a:extLst>
              <a:ext uri="{FF2B5EF4-FFF2-40B4-BE49-F238E27FC236}">
                <a16:creationId xmlns:a16="http://schemas.microsoft.com/office/drawing/2014/main" id="{715E0CF3-7247-B143-95EB-8A51EC535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8225" y="1766888"/>
            <a:ext cx="663575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>
                <a:latin typeface="Calibri" pitchFamily="34" charset="0"/>
              </a:rPr>
              <a:t>max</a:t>
            </a:r>
          </a:p>
        </p:txBody>
      </p:sp>
      <p:sp>
        <p:nvSpPr>
          <p:cNvPr id="28" name="Text Box 18">
            <a:extLst>
              <a:ext uri="{FF2B5EF4-FFF2-40B4-BE49-F238E27FC236}">
                <a16:creationId xmlns:a16="http://schemas.microsoft.com/office/drawing/2014/main" id="{F814435F-DE07-B04B-A609-2691BADFE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0" y="2743200"/>
            <a:ext cx="1066800" cy="3698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itchFamily="34" charset="0"/>
              </a:rPr>
              <a:t>chance</a:t>
            </a:r>
          </a:p>
        </p:txBody>
      </p:sp>
      <p:sp>
        <p:nvSpPr>
          <p:cNvPr id="29" name="Rectangle 8">
            <a:extLst>
              <a:ext uri="{FF2B5EF4-FFF2-40B4-BE49-F238E27FC236}">
                <a16:creationId xmlns:a16="http://schemas.microsoft.com/office/drawing/2014/main" id="{5E57056F-F1D2-6F4C-8572-A3E8B963E5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10</a:t>
            </a: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19CC500F-FC2A-CB4D-AB16-3100F0B0E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78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</a:t>
            </a:r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146496A0-CCE3-D540-879B-CE7FCD2D0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>
                <a:latin typeface="Calibri" pitchFamily="34" charset="0"/>
              </a:rPr>
              <a:t>9</a:t>
            </a:r>
          </a:p>
        </p:txBody>
      </p:sp>
      <p:sp>
        <p:nvSpPr>
          <p:cNvPr id="32" name="Rectangle 11">
            <a:extLst>
              <a:ext uri="{FF2B5EF4-FFF2-40B4-BE49-F238E27FC236}">
                <a16:creationId xmlns:a16="http://schemas.microsoft.com/office/drawing/2014/main" id="{CEB0CDB1-3BC2-7244-A742-A1411EE11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0" y="4114800"/>
            <a:ext cx="381000" cy="304800"/>
          </a:xfrm>
          <a:prstGeom prst="rect">
            <a:avLst/>
          </a:prstGeom>
          <a:solidFill>
            <a:srgbClr val="CC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Calibri" pitchFamily="34" charset="0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97521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Video </a:t>
            </a:r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of Minimax 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vs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Expectimax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6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D12A0FB-883F-A94B-84A3-7DDB87045FF6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in vs Exp (min).mp4" descr="Min vs Exp (min).mp4">
            <a:hlinkClick r:id="" action="ppaction://media"/>
            <a:extLst>
              <a:ext uri="{FF2B5EF4-FFF2-40B4-BE49-F238E27FC236}">
                <a16:creationId xmlns:a16="http://schemas.microsoft.com/office/drawing/2014/main" id="{97585293-BE94-244C-9F51-E85A57F8A5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232" y="914399"/>
            <a:ext cx="5267960" cy="3292475"/>
          </a:xfrm>
          <a:prstGeom prst="rect">
            <a:avLst/>
          </a:prstGeom>
        </p:spPr>
      </p:pic>
      <p:pic>
        <p:nvPicPr>
          <p:cNvPr id="5" name="Min vs Exp (exp).mp4" descr="Min vs Exp (exp).mp4">
            <a:hlinkClick r:id="" action="ppaction://media"/>
            <a:extLst>
              <a:ext uri="{FF2B5EF4-FFF2-40B4-BE49-F238E27FC236}">
                <a16:creationId xmlns:a16="http://schemas.microsoft.com/office/drawing/2014/main" id="{B4E443CC-E866-294F-9D2C-229BD6F22BA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39842" y="1965960"/>
            <a:ext cx="5852158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8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Expectimax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Pseudocode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5" name="Left-Right-Up Arrow 14">
            <a:extLst>
              <a:ext uri="{FF2B5EF4-FFF2-40B4-BE49-F238E27FC236}">
                <a16:creationId xmlns:a16="http://schemas.microsoft.com/office/drawing/2014/main" id="{BE9BD794-831C-A240-982F-D575E96BC97A}"/>
              </a:ext>
            </a:extLst>
          </p:cNvPr>
          <p:cNvSpPr/>
          <p:nvPr/>
        </p:nvSpPr>
        <p:spPr>
          <a:xfrm>
            <a:off x="4889504" y="2438400"/>
            <a:ext cx="2133600" cy="2590800"/>
          </a:xfrm>
          <a:prstGeom prst="leftRightUpArrow">
            <a:avLst>
              <a:gd name="adj1" fmla="val 18522"/>
              <a:gd name="adj2" fmla="val 19062"/>
              <a:gd name="adj3" fmla="val 19062"/>
            </a:avLst>
          </a:prstGeom>
          <a:solidFill>
            <a:srgbClr val="E8D1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81BF91-0D89-E24A-ABF9-26451543EFEE}"/>
              </a:ext>
            </a:extLst>
          </p:cNvPr>
          <p:cNvSpPr/>
          <p:nvPr/>
        </p:nvSpPr>
        <p:spPr>
          <a:xfrm>
            <a:off x="7099304" y="3505200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C82CD4F-9618-554A-9231-034BA7571033}"/>
              </a:ext>
            </a:extLst>
          </p:cNvPr>
          <p:cNvSpPr/>
          <p:nvPr/>
        </p:nvSpPr>
        <p:spPr>
          <a:xfrm>
            <a:off x="88904" y="3505200"/>
            <a:ext cx="4724400" cy="25146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38F356-7D68-AC48-8BD7-E87095C33E2D}"/>
              </a:ext>
            </a:extLst>
          </p:cNvPr>
          <p:cNvSpPr/>
          <p:nvPr/>
        </p:nvSpPr>
        <p:spPr>
          <a:xfrm>
            <a:off x="2146304" y="990600"/>
            <a:ext cx="7620000" cy="1905000"/>
          </a:xfrm>
          <a:prstGeom prst="roundRect">
            <a:avLst/>
          </a:prstGeom>
          <a:solidFill>
            <a:srgbClr val="E8D1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6CF3608-9151-5841-B538-5C9DF2ABC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8704" y="990600"/>
            <a:ext cx="8229600" cy="3810000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endParaRPr lang="en-US" sz="200" dirty="0"/>
          </a:p>
          <a:p>
            <a:pPr>
              <a:lnSpc>
                <a:spcPct val="80000"/>
              </a:lnSpc>
              <a:spcBef>
                <a:spcPts val="1200"/>
              </a:spcBef>
              <a:buFont typeface="Wingdings" pitchFamily="2" charset="2"/>
              <a:buNone/>
            </a:pPr>
            <a:r>
              <a:rPr lang="en-US" sz="2400" dirty="0">
                <a:solidFill>
                  <a:srgbClr val="7030A0"/>
                </a:solidFill>
              </a:rPr>
              <a:t>def value(state):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state is a terminal state: return the state’s utility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70C0"/>
                </a:solidFill>
              </a:rPr>
              <a:t>MAX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70C0"/>
                </a:solidFill>
              </a:rPr>
              <a:t>max-value(state)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if the next agent is </a:t>
            </a:r>
            <a:r>
              <a:rPr lang="en-US" sz="2400" dirty="0">
                <a:solidFill>
                  <a:srgbClr val="00B050"/>
                </a:solidFill>
              </a:rPr>
              <a:t>EXP</a:t>
            </a:r>
            <a:r>
              <a:rPr lang="en-US" sz="2400" dirty="0"/>
              <a:t>: return </a:t>
            </a:r>
            <a:r>
              <a:rPr lang="en-US" sz="2400" dirty="0">
                <a:solidFill>
                  <a:srgbClr val="00B050"/>
                </a:solidFill>
              </a:rPr>
              <a:t>exp-value(state)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08CF46D-BAC8-7C40-9735-95EAB61AC339}"/>
              </a:ext>
            </a:extLst>
          </p:cNvPr>
          <p:cNvSpPr txBox="1">
            <a:spLocks/>
          </p:cNvSpPr>
          <p:nvPr/>
        </p:nvSpPr>
        <p:spPr bwMode="auto">
          <a:xfrm>
            <a:off x="7225328" y="3657600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CCDE3A9-44BE-3A4A-BBDD-20B249EAEC8F}"/>
              </a:ext>
            </a:extLst>
          </p:cNvPr>
          <p:cNvSpPr txBox="1">
            <a:spLocks/>
          </p:cNvSpPr>
          <p:nvPr/>
        </p:nvSpPr>
        <p:spPr bwMode="auto">
          <a:xfrm>
            <a:off x="214928" y="3352800"/>
            <a:ext cx="54102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max-value(state):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Times New Roman" pitchFamily="18" charset="0"/>
                <a:cs typeface="Times New Roman" pitchFamily="18" charset="0"/>
              </a:rPr>
              <a:t>-∞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= max(v,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r>
              <a:rPr lang="en-US" sz="2400" kern="0" dirty="0">
                <a:latin typeface="Calibri" pitchFamily="34" charset="0"/>
              </a:rPr>
              <a:t>)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</p:txBody>
      </p:sp>
    </p:spTree>
    <p:extLst>
      <p:ext uri="{BB962C8B-B14F-4D97-AF65-F5344CB8AC3E}">
        <p14:creationId xmlns:p14="http://schemas.microsoft.com/office/powerpoint/2010/main" val="95053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Expectimax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Pseudocode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2A88F38-27D8-B449-B1C9-9B437E6A16CE}"/>
              </a:ext>
            </a:extLst>
          </p:cNvPr>
          <p:cNvSpPr/>
          <p:nvPr/>
        </p:nvSpPr>
        <p:spPr>
          <a:xfrm>
            <a:off x="658368" y="1210056"/>
            <a:ext cx="4724400" cy="2514600"/>
          </a:xfrm>
          <a:prstGeom prst="roundRect">
            <a:avLst/>
          </a:prstGeom>
          <a:solidFill>
            <a:srgbClr val="00B05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CE37B33-C6E6-2947-8F3C-92E099F89318}"/>
              </a:ext>
            </a:extLst>
          </p:cNvPr>
          <p:cNvSpPr txBox="1">
            <a:spLocks/>
          </p:cNvSpPr>
          <p:nvPr/>
        </p:nvSpPr>
        <p:spPr bwMode="auto">
          <a:xfrm>
            <a:off x="784392" y="1362456"/>
            <a:ext cx="4800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def exp-value(state):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initialize v = </a:t>
            </a:r>
            <a:r>
              <a:rPr lang="en-US" sz="2400" kern="0" dirty="0">
                <a:latin typeface="Calibri" pitchFamily="34" charset="0"/>
                <a:cs typeface="Times New Roman" pitchFamily="18" charset="0"/>
              </a:rPr>
              <a:t>0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for each successor of state:</a:t>
            </a: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		p = probability(successor)</a:t>
            </a:r>
          </a:p>
          <a:p>
            <a:pPr marL="1142942" lvl="2" indent="-228589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400" kern="0" dirty="0">
                <a:latin typeface="Calibri" pitchFamily="34" charset="0"/>
              </a:rPr>
              <a:t>v += p * </a:t>
            </a:r>
            <a:r>
              <a:rPr lang="en-US" sz="2400" kern="0" dirty="0">
                <a:solidFill>
                  <a:srgbClr val="7030A0"/>
                </a:solidFill>
                <a:latin typeface="Calibri" pitchFamily="34" charset="0"/>
              </a:rPr>
              <a:t>value(successor)</a:t>
            </a:r>
            <a:endParaRPr lang="en-US" sz="2400" kern="0" dirty="0">
              <a:latin typeface="Calibri" pitchFamily="34" charset="0"/>
            </a:endParaRPr>
          </a:p>
          <a:p>
            <a:pPr marL="742913" lvl="1" indent="-285737">
              <a:lnSpc>
                <a:spcPct val="80000"/>
              </a:lnSpc>
              <a:spcBef>
                <a:spcPct val="20000"/>
              </a:spcBef>
              <a:buClr>
                <a:schemeClr val="tx1"/>
              </a:buClr>
              <a:defRPr/>
            </a:pPr>
            <a:r>
              <a:rPr lang="en-US" sz="2400" kern="0" dirty="0">
                <a:latin typeface="Calibri" pitchFamily="34" charset="0"/>
              </a:rPr>
              <a:t>return v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464934BE-A38F-FE46-BEE2-BFA6ABCE6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368" y="3115056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5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A3014C11-C6FC-DD41-9FD8-BC0C75393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008" y="3115056"/>
            <a:ext cx="655320" cy="524256"/>
          </a:xfrm>
          <a:prstGeom prst="rect">
            <a:avLst/>
          </a:prstGeom>
          <a:solidFill>
            <a:srgbClr val="CC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>
                <a:latin typeface="Calibri"/>
                <a:cs typeface="Calibri"/>
              </a:rPr>
              <a:t>7</a:t>
            </a:r>
          </a:p>
        </p:txBody>
      </p:sp>
      <p:cxnSp>
        <p:nvCxnSpPr>
          <p:cNvPr id="14" name="AutoShape 13">
            <a:extLst>
              <a:ext uri="{FF2B5EF4-FFF2-40B4-BE49-F238E27FC236}">
                <a16:creationId xmlns:a16="http://schemas.microsoft.com/office/drawing/2014/main" id="{0D281DA8-0851-504B-A954-15F2E0131656}"/>
              </a:ext>
            </a:extLst>
          </p:cNvPr>
          <p:cNvCxnSpPr>
            <a:cxnSpLocks noChangeShapeType="1"/>
            <a:stCxn id="16" idx="4"/>
            <a:endCxn id="17" idx="0"/>
          </p:cNvCxnSpPr>
          <p:nvPr/>
        </p:nvCxnSpPr>
        <p:spPr bwMode="auto">
          <a:xfrm flipH="1">
            <a:off x="7463028" y="1941576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5" name="AutoShape 14">
            <a:extLst>
              <a:ext uri="{FF2B5EF4-FFF2-40B4-BE49-F238E27FC236}">
                <a16:creationId xmlns:a16="http://schemas.microsoft.com/office/drawing/2014/main" id="{AF3FE846-B1A8-BA40-B03E-8854E44ECBC9}"/>
              </a:ext>
            </a:extLst>
          </p:cNvPr>
          <p:cNvCxnSpPr>
            <a:cxnSpLocks noChangeShapeType="1"/>
            <a:stCxn id="16" idx="4"/>
            <a:endCxn id="18" idx="0"/>
          </p:cNvCxnSpPr>
          <p:nvPr/>
        </p:nvCxnSpPr>
        <p:spPr bwMode="auto">
          <a:xfrm>
            <a:off x="8773668" y="1941576"/>
            <a:ext cx="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6" name="Oval 16">
            <a:extLst>
              <a:ext uri="{FF2B5EF4-FFF2-40B4-BE49-F238E27FC236}">
                <a16:creationId xmlns:a16="http://schemas.microsoft.com/office/drawing/2014/main" id="{D034E8CA-6689-C146-A64F-6B90683BC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008" y="1286256"/>
            <a:ext cx="655320" cy="655320"/>
          </a:xfrm>
          <a:prstGeom prst="ellipse">
            <a:avLst/>
          </a:prstGeom>
          <a:solidFill>
            <a:srgbClr val="B5ED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214B66-B38F-9648-B9F2-56CA3505F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5368" y="3115056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FCA403-3810-B042-8073-E1D6E4A1F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008" y="3115056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24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F04084-B12A-9746-A818-35F3306DD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6648" y="3115056"/>
            <a:ext cx="655320" cy="524256"/>
          </a:xfrm>
          <a:prstGeom prst="rect">
            <a:avLst/>
          </a:prstGeom>
          <a:solidFill>
            <a:srgbClr val="E8D1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400" dirty="0">
                <a:latin typeface="Calibri"/>
                <a:cs typeface="Calibri"/>
              </a:rPr>
              <a:t>-12</a:t>
            </a:r>
          </a:p>
        </p:txBody>
      </p:sp>
      <p:cxnSp>
        <p:nvCxnSpPr>
          <p:cNvPr id="20" name="AutoShape 14">
            <a:extLst>
              <a:ext uri="{FF2B5EF4-FFF2-40B4-BE49-F238E27FC236}">
                <a16:creationId xmlns:a16="http://schemas.microsoft.com/office/drawing/2014/main" id="{68442F81-2698-3446-BF40-253869A32340}"/>
              </a:ext>
            </a:extLst>
          </p:cNvPr>
          <p:cNvCxnSpPr>
            <a:cxnSpLocks noChangeShapeType="1"/>
            <a:stCxn id="16" idx="4"/>
            <a:endCxn id="19" idx="0"/>
          </p:cNvCxnSpPr>
          <p:nvPr/>
        </p:nvCxnSpPr>
        <p:spPr bwMode="auto">
          <a:xfrm>
            <a:off x="8773668" y="1941576"/>
            <a:ext cx="1310640" cy="117348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F000BBF-A61E-284B-AAB1-9DE1B0DB00FA}"/>
              </a:ext>
            </a:extLst>
          </p:cNvPr>
          <p:cNvSpPr txBox="1"/>
          <p:nvPr/>
        </p:nvSpPr>
        <p:spPr>
          <a:xfrm>
            <a:off x="7516368" y="2200656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D6AD27-6A4A-534D-A139-93C33FB2B82F}"/>
              </a:ext>
            </a:extLst>
          </p:cNvPr>
          <p:cNvSpPr txBox="1"/>
          <p:nvPr/>
        </p:nvSpPr>
        <p:spPr>
          <a:xfrm>
            <a:off x="8202168" y="2429256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103E90-604B-6945-8036-AD92BA99D5A3}"/>
              </a:ext>
            </a:extLst>
          </p:cNvPr>
          <p:cNvSpPr txBox="1"/>
          <p:nvPr/>
        </p:nvSpPr>
        <p:spPr>
          <a:xfrm>
            <a:off x="9497568" y="2200656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1/6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62E335-6C86-5A47-8369-3BBADFD60A8F}"/>
              </a:ext>
            </a:extLst>
          </p:cNvPr>
          <p:cNvSpPr txBox="1"/>
          <p:nvPr/>
        </p:nvSpPr>
        <p:spPr>
          <a:xfrm>
            <a:off x="2106168" y="4486656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v = (1/2) (8) + (1/3) (24) + (1/6) (-12) = 10</a:t>
            </a:r>
          </a:p>
        </p:txBody>
      </p:sp>
    </p:spTree>
    <p:extLst>
      <p:ext uri="{BB962C8B-B14F-4D97-AF65-F5344CB8AC3E}">
        <p14:creationId xmlns:p14="http://schemas.microsoft.com/office/powerpoint/2010/main" val="1279679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Expectimax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Example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66C5181-158F-E14D-BAC2-AF66872AF329}"/>
              </a:ext>
            </a:extLst>
          </p:cNvPr>
          <p:cNvGrpSpPr/>
          <p:nvPr/>
        </p:nvGrpSpPr>
        <p:grpSpPr>
          <a:xfrm>
            <a:off x="1778000" y="1255776"/>
            <a:ext cx="8636000" cy="3947160"/>
            <a:chOff x="1219200" y="1992630"/>
            <a:chExt cx="6477000" cy="2960370"/>
          </a:xfrm>
        </p:grpSpPr>
        <p:sp>
          <p:nvSpPr>
            <p:cNvPr id="62" name="AutoShape 4">
              <a:extLst>
                <a:ext uri="{FF2B5EF4-FFF2-40B4-BE49-F238E27FC236}">
                  <a16:creationId xmlns:a16="http://schemas.microsoft.com/office/drawing/2014/main" id="{0FC40F7F-0E53-5E42-B402-26AAA62C23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850" y="1992630"/>
              <a:ext cx="652463" cy="521970"/>
            </a:xfrm>
            <a:prstGeom prst="triangle">
              <a:avLst>
                <a:gd name="adj" fmla="val 50000"/>
              </a:avLst>
            </a:prstGeom>
            <a:solidFill>
              <a:srgbClr val="99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3" name="Group 60">
              <a:extLst>
                <a:ext uri="{FF2B5EF4-FFF2-40B4-BE49-F238E27FC236}">
                  <a16:creationId xmlns:a16="http://schemas.microsoft.com/office/drawing/2014/main" id="{EF4220E7-B2D4-944A-9659-E7AA8C8B2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1200" y="3765550"/>
              <a:ext cx="381000" cy="1187450"/>
              <a:chOff x="1981200" y="3765550"/>
              <a:chExt cx="381000" cy="1187450"/>
            </a:xfrm>
          </p:grpSpPr>
          <p:cxnSp>
            <p:nvCxnSpPr>
              <p:cNvPr id="103" name="AutoShape 13">
                <a:extLst>
                  <a:ext uri="{FF2B5EF4-FFF2-40B4-BE49-F238E27FC236}">
                    <a16:creationId xmlns:a16="http://schemas.microsoft.com/office/drawing/2014/main" id="{4C992E00-DB62-424C-A1DE-DCA0651747AB}"/>
                  </a:ext>
                </a:extLst>
              </p:cNvPr>
              <p:cNvCxnSpPr>
                <a:cxnSpLocks noChangeShapeType="1"/>
                <a:stCxn id="95" idx="0"/>
              </p:cNvCxnSpPr>
              <p:nvPr/>
            </p:nvCxnSpPr>
            <p:spPr bwMode="auto">
              <a:xfrm>
                <a:off x="2173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104" name="Rectangle 7">
                <a:extLst>
                  <a:ext uri="{FF2B5EF4-FFF2-40B4-BE49-F238E27FC236}">
                    <a16:creationId xmlns:a16="http://schemas.microsoft.com/office/drawing/2014/main" id="{27324D95-95BF-2942-8AC0-5F82EA257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12</a:t>
                </a:r>
              </a:p>
            </p:txBody>
          </p:sp>
        </p:grpSp>
        <p:grpSp>
          <p:nvGrpSpPr>
            <p:cNvPr id="64" name="Group 61">
              <a:extLst>
                <a:ext uri="{FF2B5EF4-FFF2-40B4-BE49-F238E27FC236}">
                  <a16:creationId xmlns:a16="http://schemas.microsoft.com/office/drawing/2014/main" id="{B70DC051-9542-C248-ABBE-88045C38F4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3288" y="3765550"/>
              <a:ext cx="950912" cy="1187450"/>
              <a:chOff x="2173288" y="3765550"/>
              <a:chExt cx="950912" cy="1187450"/>
            </a:xfrm>
          </p:grpSpPr>
          <p:cxnSp>
            <p:nvCxnSpPr>
              <p:cNvPr id="101" name="AutoShape 17">
                <a:extLst>
                  <a:ext uri="{FF2B5EF4-FFF2-40B4-BE49-F238E27FC236}">
                    <a16:creationId xmlns:a16="http://schemas.microsoft.com/office/drawing/2014/main" id="{8D9BB783-392D-1F46-ADB0-1633290B056F}"/>
                  </a:ext>
                </a:extLst>
              </p:cNvPr>
              <p:cNvCxnSpPr>
                <a:cxnSpLocks noChangeShapeType="1"/>
                <a:stCxn id="95" idx="0"/>
              </p:cNvCxnSpPr>
              <p:nvPr/>
            </p:nvCxnSpPr>
            <p:spPr bwMode="auto">
              <a:xfrm>
                <a:off x="2173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102" name="Rectangle 7">
                <a:extLst>
                  <a:ext uri="{FF2B5EF4-FFF2-40B4-BE49-F238E27FC236}">
                    <a16:creationId xmlns:a16="http://schemas.microsoft.com/office/drawing/2014/main" id="{63164693-0F05-A644-B2BB-59B8602F1C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9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CC8AAED-1FFE-3849-8C8D-1594B5E7F0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3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99" name="AutoShape 33">
                <a:extLst>
                  <a:ext uri="{FF2B5EF4-FFF2-40B4-BE49-F238E27FC236}">
                    <a16:creationId xmlns:a16="http://schemas.microsoft.com/office/drawing/2014/main" id="{067C031D-9D20-0E49-A0B8-E710DF651BF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1588" cy="80645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100" name="Rectangle 7">
                <a:extLst>
                  <a:ext uri="{FF2B5EF4-FFF2-40B4-BE49-F238E27FC236}">
                    <a16:creationId xmlns:a16="http://schemas.microsoft.com/office/drawing/2014/main" id="{BDC2CBA7-BF6C-6D46-A8FA-83548E334E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EE3AAD1-E1A8-6E4F-87C4-9848EC4291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45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97" name="AutoShape 37">
                <a:extLst>
                  <a:ext uri="{FF2B5EF4-FFF2-40B4-BE49-F238E27FC236}">
                    <a16:creationId xmlns:a16="http://schemas.microsoft.com/office/drawing/2014/main" id="{3E6803C7-0608-D141-BBC6-A032085971B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98" name="Rectangle 7">
                <a:extLst>
                  <a:ext uri="{FF2B5EF4-FFF2-40B4-BE49-F238E27FC236}">
                    <a16:creationId xmlns:a16="http://schemas.microsoft.com/office/drawing/2014/main" id="{D0CAC4A3-251C-0243-8C7A-6C38FCE378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0</a:t>
                </a:r>
              </a:p>
            </p:txBody>
          </p:sp>
        </p:grpSp>
        <p:grpSp>
          <p:nvGrpSpPr>
            <p:cNvPr id="67" name="Group 51">
              <a:extLst>
                <a:ext uri="{FF2B5EF4-FFF2-40B4-BE49-F238E27FC236}">
                  <a16:creationId xmlns:a16="http://schemas.microsoft.com/office/drawing/2014/main" id="{26B5A4B5-8FD9-CB41-B149-E72A0EF7F4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4375" y="2514600"/>
              <a:ext cx="2475707" cy="1250950"/>
              <a:chOff x="1984375" y="2514601"/>
              <a:chExt cx="2475709" cy="1250949"/>
            </a:xfrm>
          </p:grpSpPr>
          <p:sp>
            <p:nvSpPr>
              <p:cNvPr id="95" name="AutoShape 6">
                <a:extLst>
                  <a:ext uri="{FF2B5EF4-FFF2-40B4-BE49-F238E27FC236}">
                    <a16:creationId xmlns:a16="http://schemas.microsoft.com/office/drawing/2014/main" id="{FB11DBC9-ADF0-594B-83F4-CDA5E0CFB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984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96" name="AutoShape 7">
                <a:extLst>
                  <a:ext uri="{FF2B5EF4-FFF2-40B4-BE49-F238E27FC236}">
                    <a16:creationId xmlns:a16="http://schemas.microsoft.com/office/drawing/2014/main" id="{42D3B7C6-766A-D146-B123-29372CD5B8FA}"/>
                  </a:ext>
                </a:extLst>
              </p:cNvPr>
              <p:cNvCxnSpPr>
                <a:cxnSpLocks noChangeShapeType="1"/>
                <a:stCxn id="62" idx="3"/>
                <a:endCxn id="80" idx="0"/>
              </p:cNvCxnSpPr>
              <p:nvPr/>
            </p:nvCxnSpPr>
            <p:spPr bwMode="auto">
              <a:xfrm flipH="1">
                <a:off x="2171700" y="2514601"/>
                <a:ext cx="2288384" cy="8381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cxnSp>
          <p:nvCxnSpPr>
            <p:cNvPr id="68" name="AutoShape 9">
              <a:extLst>
                <a:ext uri="{FF2B5EF4-FFF2-40B4-BE49-F238E27FC236}">
                  <a16:creationId xmlns:a16="http://schemas.microsoft.com/office/drawing/2014/main" id="{145B79EB-3C4E-BA40-9A72-72906826083B}"/>
                </a:ext>
              </a:extLst>
            </p:cNvPr>
            <p:cNvCxnSpPr>
              <a:cxnSpLocks noChangeShapeType="1"/>
              <a:stCxn id="95" idx="0"/>
            </p:cNvCxnSpPr>
            <p:nvPr/>
          </p:nvCxnSpPr>
          <p:spPr bwMode="auto">
            <a:xfrm flipH="1">
              <a:off x="1412875" y="3765550"/>
              <a:ext cx="760413" cy="822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69" name="Rectangle 7">
              <a:extLst>
                <a:ext uri="{FF2B5EF4-FFF2-40B4-BE49-F238E27FC236}">
                  <a16:creationId xmlns:a16="http://schemas.microsoft.com/office/drawing/2014/main" id="{F494F197-838D-C648-B288-5119FAF42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200" y="4648200"/>
              <a:ext cx="381000" cy="304800"/>
            </a:xfrm>
            <a:prstGeom prst="rect">
              <a:avLst/>
            </a:prstGeom>
            <a:solidFill>
              <a:srgbClr val="E8D1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70" name="AutoShape 21">
              <a:extLst>
                <a:ext uri="{FF2B5EF4-FFF2-40B4-BE49-F238E27FC236}">
                  <a16:creationId xmlns:a16="http://schemas.microsoft.com/office/drawing/2014/main" id="{700C6AE7-997F-BC4C-B6FD-BEFBC1BB5D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4304507" y="2666206"/>
              <a:ext cx="304800" cy="158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71" name="AutoShape 21">
              <a:extLst>
                <a:ext uri="{FF2B5EF4-FFF2-40B4-BE49-F238E27FC236}">
                  <a16:creationId xmlns:a16="http://schemas.microsoft.com/office/drawing/2014/main" id="{0234BAD5-F856-D14E-88FA-850C433F655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2020094" y="3913981"/>
              <a:ext cx="304800" cy="158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72" name="Group 59">
              <a:extLst>
                <a:ext uri="{FF2B5EF4-FFF2-40B4-BE49-F238E27FC236}">
                  <a16:creationId xmlns:a16="http://schemas.microsoft.com/office/drawing/2014/main" id="{F751F6D2-C5F5-AD42-B451-A4EEA54E40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0375" y="2514600"/>
              <a:ext cx="381000" cy="1235075"/>
              <a:chOff x="4270375" y="2514601"/>
              <a:chExt cx="381000" cy="1235074"/>
            </a:xfrm>
          </p:grpSpPr>
          <p:sp>
            <p:nvSpPr>
              <p:cNvPr id="93" name="AutoShape 20">
                <a:extLst>
                  <a:ext uri="{FF2B5EF4-FFF2-40B4-BE49-F238E27FC236}">
                    <a16:creationId xmlns:a16="http://schemas.microsoft.com/office/drawing/2014/main" id="{AB5E5AA2-F722-1D4C-A2F0-38B1F5BE77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270375" y="3444875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94" name="AutoShape 21">
                <a:extLst>
                  <a:ext uri="{FF2B5EF4-FFF2-40B4-BE49-F238E27FC236}">
                    <a16:creationId xmlns:a16="http://schemas.microsoft.com/office/drawing/2014/main" id="{7D38CF49-DE4B-EF45-8FE1-01A71AFB1D96}"/>
                  </a:ext>
                </a:extLst>
              </p:cNvPr>
              <p:cNvCxnSpPr>
                <a:cxnSpLocks noChangeShapeType="1"/>
                <a:stCxn id="62" idx="3"/>
                <a:endCxn id="78" idx="0"/>
              </p:cNvCxnSpPr>
              <p:nvPr/>
            </p:nvCxnSpPr>
            <p:spPr bwMode="auto">
              <a:xfrm flipH="1">
                <a:off x="4457700" y="2514601"/>
                <a:ext cx="2382" cy="761999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73" name="Group 58">
              <a:extLst>
                <a:ext uri="{FF2B5EF4-FFF2-40B4-BE49-F238E27FC236}">
                  <a16:creationId xmlns:a16="http://schemas.microsoft.com/office/drawing/2014/main" id="{A24EFB60-4594-7946-9C5A-1295D6F7D0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5200" y="3762375"/>
              <a:ext cx="954088" cy="1190625"/>
              <a:chOff x="3505200" y="3762375"/>
              <a:chExt cx="954088" cy="1190625"/>
            </a:xfrm>
          </p:grpSpPr>
          <p:cxnSp>
            <p:nvCxnSpPr>
              <p:cNvPr id="90" name="AutoShape 23">
                <a:extLst>
                  <a:ext uri="{FF2B5EF4-FFF2-40B4-BE49-F238E27FC236}">
                    <a16:creationId xmlns:a16="http://schemas.microsoft.com/office/drawing/2014/main" id="{924B67FB-F368-5D49-AEB0-E05D904F6BA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3698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91" name="Rectangle 7">
                <a:extLst>
                  <a:ext uri="{FF2B5EF4-FFF2-40B4-BE49-F238E27FC236}">
                    <a16:creationId xmlns:a16="http://schemas.microsoft.com/office/drawing/2014/main" id="{590BDBE6-4F16-414A-931C-4033BFC8B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  <p:cxnSp>
            <p:nvCxnSpPr>
              <p:cNvPr id="92" name="AutoShape 21">
                <a:extLst>
                  <a:ext uri="{FF2B5EF4-FFF2-40B4-BE49-F238E27FC236}">
                    <a16:creationId xmlns:a16="http://schemas.microsoft.com/office/drawing/2014/main" id="{EEDDC91D-D4C2-3043-96B8-DDEF94D892F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4306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74" name="Group 61">
              <a:extLst>
                <a:ext uri="{FF2B5EF4-FFF2-40B4-BE49-F238E27FC236}">
                  <a16:creationId xmlns:a16="http://schemas.microsoft.com/office/drawing/2014/main" id="{842B4DE5-159C-5442-B0A5-377C8E38C0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0082" y="2514600"/>
              <a:ext cx="2477296" cy="1250950"/>
              <a:chOff x="4460079" y="2514600"/>
              <a:chExt cx="2477296" cy="1250950"/>
            </a:xfrm>
          </p:grpSpPr>
          <p:sp>
            <p:nvSpPr>
              <p:cNvPr id="88" name="AutoShape 26">
                <a:extLst>
                  <a:ext uri="{FF2B5EF4-FFF2-40B4-BE49-F238E27FC236}">
                    <a16:creationId xmlns:a16="http://schemas.microsoft.com/office/drawing/2014/main" id="{31904AF2-EF06-2E4A-A837-620558414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6556375" y="3460750"/>
                <a:ext cx="381000" cy="304800"/>
              </a:xfrm>
              <a:prstGeom prst="triangle">
                <a:avLst>
                  <a:gd name="adj" fmla="val 50000"/>
                </a:avLst>
              </a:prstGeom>
              <a:solidFill>
                <a:srgbClr val="CCCCCC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cxnSp>
            <p:nvCxnSpPr>
              <p:cNvPr id="89" name="AutoShape 27">
                <a:extLst>
                  <a:ext uri="{FF2B5EF4-FFF2-40B4-BE49-F238E27FC236}">
                    <a16:creationId xmlns:a16="http://schemas.microsoft.com/office/drawing/2014/main" id="{E852B49B-99C0-F04F-8D57-43B61B6F8064}"/>
                  </a:ext>
                </a:extLst>
              </p:cNvPr>
              <p:cNvCxnSpPr>
                <a:cxnSpLocks noChangeShapeType="1"/>
                <a:stCxn id="62" idx="3"/>
                <a:endCxn id="79" idx="0"/>
              </p:cNvCxnSpPr>
              <p:nvPr/>
            </p:nvCxnSpPr>
            <p:spPr bwMode="auto">
              <a:xfrm>
                <a:off x="4460079" y="2514600"/>
                <a:ext cx="2283618" cy="83820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</p:grpSp>
        <p:grpSp>
          <p:nvGrpSpPr>
            <p:cNvPr id="75" name="Group 60">
              <a:extLst>
                <a:ext uri="{FF2B5EF4-FFF2-40B4-BE49-F238E27FC236}">
                  <a16:creationId xmlns:a16="http://schemas.microsoft.com/office/drawing/2014/main" id="{C2C116D7-2E32-A74B-B186-5EBA0849FD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1200" y="3762375"/>
              <a:ext cx="954088" cy="1190625"/>
              <a:chOff x="5791200" y="3762375"/>
              <a:chExt cx="954088" cy="1190625"/>
            </a:xfrm>
          </p:grpSpPr>
          <p:cxnSp>
            <p:nvCxnSpPr>
              <p:cNvPr id="85" name="AutoShape 29">
                <a:extLst>
                  <a:ext uri="{FF2B5EF4-FFF2-40B4-BE49-F238E27FC236}">
                    <a16:creationId xmlns:a16="http://schemas.microsoft.com/office/drawing/2014/main" id="{D3F63E26-50D7-2449-B947-F51B22E8C30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984875" y="3765550"/>
                <a:ext cx="760413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86" name="Rectangle 7">
                <a:extLst>
                  <a:ext uri="{FF2B5EF4-FFF2-40B4-BE49-F238E27FC236}">
                    <a16:creationId xmlns:a16="http://schemas.microsoft.com/office/drawing/2014/main" id="{8B51A8F0-800E-614B-9840-C19B81CED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1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15</a:t>
                </a:r>
              </a:p>
            </p:txBody>
          </p:sp>
          <p:cxnSp>
            <p:nvCxnSpPr>
              <p:cNvPr id="87" name="AutoShape 21">
                <a:extLst>
                  <a:ext uri="{FF2B5EF4-FFF2-40B4-BE49-F238E27FC236}">
                    <a16:creationId xmlns:a16="http://schemas.microsoft.com/office/drawing/2014/main" id="{1683D1CE-5449-904D-A948-93C3DFF4200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592094" y="3913981"/>
                <a:ext cx="304800" cy="1588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grpSp>
          <p:nvGrpSpPr>
            <p:cNvPr id="76" name="Group 64">
              <a:extLst>
                <a:ext uri="{FF2B5EF4-FFF2-40B4-BE49-F238E27FC236}">
                  <a16:creationId xmlns:a16="http://schemas.microsoft.com/office/drawing/2014/main" id="{1A95C15F-F2D2-3144-8BE2-A70E431F5E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67200" y="3765550"/>
              <a:ext cx="381000" cy="1187450"/>
              <a:chOff x="6553200" y="3765550"/>
              <a:chExt cx="381000" cy="1187450"/>
            </a:xfrm>
          </p:grpSpPr>
          <p:cxnSp>
            <p:nvCxnSpPr>
              <p:cNvPr id="83" name="AutoShape 33">
                <a:extLst>
                  <a:ext uri="{FF2B5EF4-FFF2-40B4-BE49-F238E27FC236}">
                    <a16:creationId xmlns:a16="http://schemas.microsoft.com/office/drawing/2014/main" id="{B3D4F2F4-2AED-4747-B74D-C6C56D67262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6745288" y="3765550"/>
                <a:ext cx="1" cy="818173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84" name="Rectangle 7">
                <a:extLst>
                  <a:ext uri="{FF2B5EF4-FFF2-40B4-BE49-F238E27FC236}">
                    <a16:creationId xmlns:a16="http://schemas.microsoft.com/office/drawing/2014/main" id="{BC701E4A-F4CF-FC4A-B734-9DAE04F38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53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4</a:t>
                </a:r>
              </a:p>
            </p:txBody>
          </p:sp>
        </p:grpSp>
        <p:grpSp>
          <p:nvGrpSpPr>
            <p:cNvPr id="77" name="Group 65">
              <a:extLst>
                <a:ext uri="{FF2B5EF4-FFF2-40B4-BE49-F238E27FC236}">
                  <a16:creationId xmlns:a16="http://schemas.microsoft.com/office/drawing/2014/main" id="{93AE9FF3-4730-5E4D-9A5F-0761578E93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59288" y="3765550"/>
              <a:ext cx="950912" cy="1187450"/>
              <a:chOff x="6745288" y="3765550"/>
              <a:chExt cx="950912" cy="1187450"/>
            </a:xfrm>
          </p:grpSpPr>
          <p:cxnSp>
            <p:nvCxnSpPr>
              <p:cNvPr id="81" name="AutoShape 37">
                <a:extLst>
                  <a:ext uri="{FF2B5EF4-FFF2-40B4-BE49-F238E27FC236}">
                    <a16:creationId xmlns:a16="http://schemas.microsoft.com/office/drawing/2014/main" id="{7410BA83-68B8-434A-BC2F-7AFAEA1DE00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745288" y="3765550"/>
                <a:ext cx="763587" cy="822325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lg" len="lg"/>
              </a:ln>
            </p:spPr>
          </p:cxnSp>
          <p:sp>
            <p:nvSpPr>
              <p:cNvPr id="82" name="Rectangle 7">
                <a:extLst>
                  <a:ext uri="{FF2B5EF4-FFF2-40B4-BE49-F238E27FC236}">
                    <a16:creationId xmlns:a16="http://schemas.microsoft.com/office/drawing/2014/main" id="{5D328182-27B4-3D40-8F05-D485AA87D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15200" y="4648200"/>
                <a:ext cx="381000" cy="304800"/>
              </a:xfrm>
              <a:prstGeom prst="rect">
                <a:avLst/>
              </a:prstGeom>
              <a:solidFill>
                <a:srgbClr val="E8D1FF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6</a:t>
                </a:r>
              </a:p>
            </p:txBody>
          </p:sp>
        </p:grpSp>
        <p:sp>
          <p:nvSpPr>
            <p:cNvPr id="78" name="Oval 11">
              <a:extLst>
                <a:ext uri="{FF2B5EF4-FFF2-40B4-BE49-F238E27FC236}">
                  <a16:creationId xmlns:a16="http://schemas.microsoft.com/office/drawing/2014/main" id="{95B69191-4858-B745-91FE-DCB227712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32766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" name="Oval 11">
              <a:extLst>
                <a:ext uri="{FF2B5EF4-FFF2-40B4-BE49-F238E27FC236}">
                  <a16:creationId xmlns:a16="http://schemas.microsoft.com/office/drawing/2014/main" id="{CB6929DD-A0ED-C241-A5E2-9AEBD95A5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7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" name="Oval 11">
              <a:extLst>
                <a:ext uri="{FF2B5EF4-FFF2-40B4-BE49-F238E27FC236}">
                  <a16:creationId xmlns:a16="http://schemas.microsoft.com/office/drawing/2014/main" id="{9DB99583-611C-D242-9D78-A9F09529D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000" y="3352800"/>
              <a:ext cx="533400" cy="533400"/>
            </a:xfrm>
            <a:prstGeom prst="ellipse">
              <a:avLst/>
            </a:prstGeom>
            <a:solidFill>
              <a:srgbClr val="B5EDC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67566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im B$} \qquad indifference between $A$ and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17"/>
  <p:tag name="PICTUREFILESIZE" val="2396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textcolor{BrickRed}{$A \succ B$} \qquad $A$ preferred over 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07"/>
  <p:tag name="PICTUREFILESIZE" val="1899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$L = [p,\textcolor{BrickRed}{A};\ (1-p),\textcolor{BrickRed}{B}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205"/>
  <p:tag name="PICTUREFILESIZE" val="121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underline{Orderability}\nl&#10;\mat{$(A \pref B) \lor (B \pref A) \lor (A \indiff B)$}\al&#10;\underline{Transitivity}\nl&#10;\mat{$(A \pref B) \land (B \pref C) \implies (A \pref C)$}\al&#10;\underline{Continuity}\nl&#10;\mat{$A \pref B \pref C \implies \exists p \,\, [p,A;\ 1-p,C] \indiff B$}\al&#10;\underline{Substitutability}\nl&#10;\mat{$A \indiff B \implies [p,A;\ 1-p,C] \indiff [p,B; 1-p,C]$}\al&#10;\underline{Monotonicity}\nl&#10;\mat{$A \pref B \implies$}\nl&#10;\phantom{xx}\mat{$(p \geq q \lequiv [p,A;\ 1-p,B] \prefeq [q,A;\ 1-q,B]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466"/>
  <p:tag name="PICTUREFILESIZE" val="23760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$U(A) \geq U(B)\ \lequiv \ A\prefeq B$}\\[10pt]&#10;\mat{$U([p_1,S_1;\ \ldots\ ;\ p_n,S_n]) = \sum_i p_i U(S_i)$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62"/>
  <p:tag name="PICTUREFILESIZE" val="4966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mat#1{\textcolor{BrickRed}{#1}}&#10;\def\lor{\vee}&#10;\def\land{\wedge}&#10;\def\implies{\Rightarrow}&#10;\def\indiff{\sim}&#10;\def\pref{\succ}&#10;\def\prefeq{\succeq}&#10;\def\nl{\\\phantom{xxx}}&#10;\def\al{\\}&#10;\def\lequiv{\Leftrightarrow}&#10;\begin{document}&#10;\mat{\[&#10;  U'(x) = k_1 U(x) + k_2 \quad\mbox{where } k_1 &gt; 0&#10;\]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9"/>
  <p:tag name="BOXHEIGHT" val="415"/>
  <p:tag name="BOXFONT" val="10"/>
  <p:tag name="BOXWRAP" val="False"/>
  <p:tag name="WORKAROUNDTRANSPARENCYBUG" val="False"/>
  <p:tag name="ALLOWFONTSUBSTITUTION" val="False"/>
  <p:tag name="BITMAPFORMAT" val="png16m"/>
  <p:tag name="ORIGWIDTH" val="356"/>
  <p:tag name="PICTUREFILESIZE" val="2499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27023</TotalTime>
  <Words>2634</Words>
  <Application>Microsoft Macintosh PowerPoint</Application>
  <PresentationFormat>Widescreen</PresentationFormat>
  <Paragraphs>504</Paragraphs>
  <Slides>44</Slides>
  <Notes>3</Notes>
  <HiddenSlides>0</HiddenSlides>
  <MMClips>6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Times New Roman</vt:lpstr>
      <vt:lpstr>Wingdings</vt:lpstr>
      <vt:lpstr>Office Theme</vt:lpstr>
      <vt:lpstr>Equation</vt:lpstr>
      <vt:lpstr>Artificial  Intelligence</vt:lpstr>
      <vt:lpstr>Today</vt:lpstr>
      <vt:lpstr>PowerPoint Presentation</vt:lpstr>
      <vt:lpstr>Worst-Case vs. Average Case</vt:lpstr>
      <vt:lpstr>Expectimax Search</vt:lpstr>
      <vt:lpstr>Video of Minimax vs Expectimax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Molloy, Kevin Patrick - molloykp</dc:creator>
  <cp:lastModifiedBy>Molloy, Kevin Patrick - molloykp</cp:lastModifiedBy>
  <cp:revision>40</cp:revision>
  <dcterms:created xsi:type="dcterms:W3CDTF">2019-01-08T03:10:37Z</dcterms:created>
  <dcterms:modified xsi:type="dcterms:W3CDTF">2021-02-18T19:09:02Z</dcterms:modified>
</cp:coreProperties>
</file>